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77" r:id="rId4"/>
    <p:sldId id="278" r:id="rId5"/>
    <p:sldId id="279" r:id="rId6"/>
    <p:sldId id="280" r:id="rId7"/>
    <p:sldId id="309" r:id="rId8"/>
    <p:sldId id="281" r:id="rId9"/>
    <p:sldId id="331" r:id="rId10"/>
    <p:sldId id="332" r:id="rId11"/>
    <p:sldId id="315" r:id="rId12"/>
    <p:sldId id="322" r:id="rId13"/>
    <p:sldId id="313" r:id="rId14"/>
    <p:sldId id="284" r:id="rId15"/>
    <p:sldId id="339" r:id="rId16"/>
    <p:sldId id="286" r:id="rId17"/>
    <p:sldId id="340" r:id="rId18"/>
    <p:sldId id="288" r:id="rId19"/>
    <p:sldId id="333" r:id="rId20"/>
    <p:sldId id="334" r:id="rId21"/>
    <p:sldId id="335" r:id="rId22"/>
    <p:sldId id="336" r:id="rId23"/>
    <p:sldId id="337" r:id="rId24"/>
    <p:sldId id="338" r:id="rId25"/>
    <p:sldId id="341" r:id="rId26"/>
    <p:sldId id="324" r:id="rId27"/>
    <p:sldId id="325" r:id="rId28"/>
    <p:sldId id="327" r:id="rId29"/>
    <p:sldId id="328" r:id="rId30"/>
    <p:sldId id="297" r:id="rId31"/>
    <p:sldId id="298" r:id="rId32"/>
    <p:sldId id="303" r:id="rId33"/>
    <p:sldId id="302" r:id="rId34"/>
    <p:sldId id="304" r:id="rId35"/>
    <p:sldId id="305" r:id="rId36"/>
    <p:sldId id="306" r:id="rId37"/>
    <p:sldId id="276"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A1A"/>
    <a:srgbClr val="C5E4CB"/>
    <a:srgbClr val="92C79A"/>
    <a:srgbClr val="BDE1C2"/>
    <a:srgbClr val="CFD1D4"/>
    <a:srgbClr val="44A869"/>
    <a:srgbClr val="00599A"/>
    <a:srgbClr val="E187AD"/>
    <a:srgbClr val="0393C8"/>
    <a:srgbClr val="E270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76" autoAdjust="0"/>
  </p:normalViewPr>
  <p:slideViewPr>
    <p:cSldViewPr snapToGrid="0" snapToObjects="1">
      <p:cViewPr varScale="1">
        <p:scale>
          <a:sx n="100" d="100"/>
          <a:sy n="100" d="100"/>
        </p:scale>
        <p:origin x="191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DC9702-9965-4B8A-87F1-2999E5D1CBA4}" type="doc">
      <dgm:prSet loTypeId="urn:microsoft.com/office/officeart/2009/3/layout/IncreasingArrowsProcess" loCatId="process" qsTypeId="urn:microsoft.com/office/officeart/2005/8/quickstyle/simple1" qsCatId="simple" csTypeId="urn:microsoft.com/office/officeart/2005/8/colors/colorful1" csCatId="colorful" phldr="1"/>
      <dgm:spPr/>
      <dgm:t>
        <a:bodyPr/>
        <a:lstStyle/>
        <a:p>
          <a:endParaRPr lang="en-US"/>
        </a:p>
      </dgm:t>
    </dgm:pt>
    <dgm:pt modelId="{639F1DE3-0C86-410D-A969-736B3831C43E}">
      <dgm:prSet phldrT="[Text]" custT="1"/>
      <dgm:spPr/>
      <dgm:t>
        <a:bodyPr/>
        <a:lstStyle/>
        <a:p>
          <a:r>
            <a:rPr lang="tr-TR" sz="1800" dirty="0" smtClean="0"/>
            <a:t>İlk Değerlendirme</a:t>
          </a:r>
          <a:endParaRPr lang="en-US" sz="1800" dirty="0"/>
        </a:p>
      </dgm:t>
    </dgm:pt>
    <dgm:pt modelId="{9A5A8627-02B6-4A84-AEB7-6DCB7B3821C8}" type="parTrans" cxnId="{9E3F0A61-3D71-4237-9E26-C6B780D8772A}">
      <dgm:prSet/>
      <dgm:spPr/>
      <dgm:t>
        <a:bodyPr/>
        <a:lstStyle/>
        <a:p>
          <a:endParaRPr lang="en-US"/>
        </a:p>
      </dgm:t>
    </dgm:pt>
    <dgm:pt modelId="{3D1A89F8-2614-49FA-BFA2-C6DA39C6611F}" type="sibTrans" cxnId="{9E3F0A61-3D71-4237-9E26-C6B780D8772A}">
      <dgm:prSet/>
      <dgm:spPr/>
      <dgm:t>
        <a:bodyPr/>
        <a:lstStyle/>
        <a:p>
          <a:endParaRPr lang="en-US"/>
        </a:p>
      </dgm:t>
    </dgm:pt>
    <dgm:pt modelId="{5D248F0B-5B11-4244-BAD1-A035B5135489}">
      <dgm:prSet phldrT="[Text]"/>
      <dgm:spPr/>
      <dgm:t>
        <a:bodyPr/>
        <a:lstStyle/>
        <a:p>
          <a:r>
            <a:rPr lang="tr-TR" dirty="0" smtClean="0"/>
            <a:t>ASPB</a:t>
          </a:r>
        </a:p>
        <a:p>
          <a:r>
            <a:rPr lang="tr-TR" dirty="0" smtClean="0"/>
            <a:t>İhtiyaçların ve gerekli hizmetlerin tespiti</a:t>
          </a:r>
          <a:endParaRPr lang="tr-TR" u="sng" dirty="0" smtClean="0"/>
        </a:p>
        <a:p>
          <a:r>
            <a:rPr lang="tr-TR" dirty="0" smtClean="0"/>
            <a:t>Mahkemeye sunmadan önce</a:t>
          </a:r>
          <a:endParaRPr lang="en-US" dirty="0"/>
        </a:p>
      </dgm:t>
    </dgm:pt>
    <dgm:pt modelId="{C4AEDA91-B8FF-40A3-96FF-4677372E1BED}" type="parTrans" cxnId="{83199093-FD95-4794-A5D6-1A76F80240B9}">
      <dgm:prSet/>
      <dgm:spPr/>
      <dgm:t>
        <a:bodyPr/>
        <a:lstStyle/>
        <a:p>
          <a:endParaRPr lang="en-US"/>
        </a:p>
      </dgm:t>
    </dgm:pt>
    <dgm:pt modelId="{D8154125-91D5-443D-88C1-E0FB339413D3}" type="sibTrans" cxnId="{83199093-FD95-4794-A5D6-1A76F80240B9}">
      <dgm:prSet/>
      <dgm:spPr/>
      <dgm:t>
        <a:bodyPr/>
        <a:lstStyle/>
        <a:p>
          <a:endParaRPr lang="en-US"/>
        </a:p>
      </dgm:t>
    </dgm:pt>
    <dgm:pt modelId="{568B8D8C-3C4F-4965-9C10-A8B90D90C304}">
      <dgm:prSet phldrT="[Text]" custT="1"/>
      <dgm:spPr/>
      <dgm:t>
        <a:bodyPr/>
        <a:lstStyle/>
        <a:p>
          <a:r>
            <a:rPr lang="tr-TR" sz="1800" dirty="0" smtClean="0"/>
            <a:t>Adli Değerlendirme (İhtiyari)</a:t>
          </a:r>
          <a:endParaRPr lang="en-US" sz="1800" dirty="0"/>
        </a:p>
      </dgm:t>
    </dgm:pt>
    <dgm:pt modelId="{FABA6090-95E2-443D-8C0D-C62143C93CE8}" type="parTrans" cxnId="{A6D96142-9862-4CDD-98A0-D47CFD9BFDC9}">
      <dgm:prSet/>
      <dgm:spPr/>
      <dgm:t>
        <a:bodyPr/>
        <a:lstStyle/>
        <a:p>
          <a:endParaRPr lang="en-US"/>
        </a:p>
      </dgm:t>
    </dgm:pt>
    <dgm:pt modelId="{FA02BDAF-6812-446B-B380-7EBDB20F9437}" type="sibTrans" cxnId="{A6D96142-9862-4CDD-98A0-D47CFD9BFDC9}">
      <dgm:prSet/>
      <dgm:spPr/>
      <dgm:t>
        <a:bodyPr/>
        <a:lstStyle/>
        <a:p>
          <a:endParaRPr lang="en-US"/>
        </a:p>
      </dgm:t>
    </dgm:pt>
    <dgm:pt modelId="{6E9C9EDB-FE13-4BDB-8E91-725B738C52E0}">
      <dgm:prSet phldrT="[Text]"/>
      <dgm:spPr/>
      <dgm:t>
        <a:bodyPr/>
        <a:lstStyle/>
        <a:p>
          <a:r>
            <a:rPr lang="tr-TR" dirty="0" smtClean="0"/>
            <a:t>Mahkeme SÇG</a:t>
          </a:r>
        </a:p>
        <a:p>
          <a:r>
            <a:rPr lang="tr-TR" dirty="0" smtClean="0"/>
            <a:t>ASPB istemi üzerine veya Yargılama sırasında</a:t>
          </a:r>
        </a:p>
        <a:p>
          <a:r>
            <a:rPr lang="tr-TR" dirty="0" smtClean="0"/>
            <a:t>Uygulayıcı kurumların raporu üzerine</a:t>
          </a:r>
          <a:endParaRPr lang="en-US" dirty="0"/>
        </a:p>
      </dgm:t>
    </dgm:pt>
    <dgm:pt modelId="{88F16F1F-0399-4DD4-9BB7-921B6F32DB2A}" type="parTrans" cxnId="{36161647-5D34-450A-A1AF-2AF246CECA75}">
      <dgm:prSet/>
      <dgm:spPr/>
      <dgm:t>
        <a:bodyPr/>
        <a:lstStyle/>
        <a:p>
          <a:endParaRPr lang="en-US"/>
        </a:p>
      </dgm:t>
    </dgm:pt>
    <dgm:pt modelId="{8B1996B0-C48C-498A-9F67-4A476C79062C}" type="sibTrans" cxnId="{36161647-5D34-450A-A1AF-2AF246CECA75}">
      <dgm:prSet/>
      <dgm:spPr/>
      <dgm:t>
        <a:bodyPr/>
        <a:lstStyle/>
        <a:p>
          <a:endParaRPr lang="en-US"/>
        </a:p>
      </dgm:t>
    </dgm:pt>
    <dgm:pt modelId="{B886956A-A752-4FD4-8BCD-04C4A4C14937}">
      <dgm:prSet phldrT="[Text]" custT="1"/>
      <dgm:spPr/>
      <dgm:t>
        <a:bodyPr/>
        <a:lstStyle/>
        <a:p>
          <a:r>
            <a:rPr lang="tr-TR" sz="1400" dirty="0" smtClean="0"/>
            <a:t>Müdahale Değerlendirmesi</a:t>
          </a:r>
        </a:p>
      </dgm:t>
    </dgm:pt>
    <dgm:pt modelId="{78E1F637-D5B8-4F1A-B28A-1F425839DC85}" type="parTrans" cxnId="{9862FEB5-2A27-494B-B912-0A359975BF4B}">
      <dgm:prSet/>
      <dgm:spPr/>
      <dgm:t>
        <a:bodyPr/>
        <a:lstStyle/>
        <a:p>
          <a:endParaRPr lang="en-US"/>
        </a:p>
      </dgm:t>
    </dgm:pt>
    <dgm:pt modelId="{00D01EFE-EBE1-4CF9-AAE8-4A2FD7D61730}" type="sibTrans" cxnId="{9862FEB5-2A27-494B-B912-0A359975BF4B}">
      <dgm:prSet/>
      <dgm:spPr/>
      <dgm:t>
        <a:bodyPr/>
        <a:lstStyle/>
        <a:p>
          <a:endParaRPr lang="en-US"/>
        </a:p>
      </dgm:t>
    </dgm:pt>
    <dgm:pt modelId="{5096FC43-8394-4387-B312-1D0E9271C2BA}">
      <dgm:prSet phldrT="[Text]"/>
      <dgm:spPr/>
      <dgm:t>
        <a:bodyPr/>
        <a:lstStyle/>
        <a:p>
          <a:r>
            <a:rPr lang="tr-TR" dirty="0" smtClean="0"/>
            <a:t>Uygulayıcı kurum tarafından</a:t>
          </a:r>
        </a:p>
        <a:p>
          <a:r>
            <a:rPr lang="tr-TR" dirty="0" smtClean="0"/>
            <a:t>Mah. Kararının alınması üzerine</a:t>
          </a:r>
          <a:endParaRPr lang="en-US" dirty="0"/>
        </a:p>
      </dgm:t>
    </dgm:pt>
    <dgm:pt modelId="{44579B90-B2D2-4D10-A4FE-A0C8C4CCDA59}" type="parTrans" cxnId="{9FA699B4-5368-4A47-A923-63D8A6E5994C}">
      <dgm:prSet/>
      <dgm:spPr/>
      <dgm:t>
        <a:bodyPr/>
        <a:lstStyle/>
        <a:p>
          <a:endParaRPr lang="en-US"/>
        </a:p>
      </dgm:t>
    </dgm:pt>
    <dgm:pt modelId="{D4523793-CDCC-46C8-9083-A391B1F1CD4B}" type="sibTrans" cxnId="{9FA699B4-5368-4A47-A923-63D8A6E5994C}">
      <dgm:prSet/>
      <dgm:spPr/>
      <dgm:t>
        <a:bodyPr/>
        <a:lstStyle/>
        <a:p>
          <a:endParaRPr lang="en-US"/>
        </a:p>
      </dgm:t>
    </dgm:pt>
    <dgm:pt modelId="{94134548-C684-4B7D-8A8A-D840B5CDFDB5}" type="pres">
      <dgm:prSet presAssocID="{BCDC9702-9965-4B8A-87F1-2999E5D1CBA4}" presName="Name0" presStyleCnt="0">
        <dgm:presLayoutVars>
          <dgm:chMax val="5"/>
          <dgm:chPref val="5"/>
          <dgm:dir/>
          <dgm:animLvl val="lvl"/>
        </dgm:presLayoutVars>
      </dgm:prSet>
      <dgm:spPr/>
      <dgm:t>
        <a:bodyPr/>
        <a:lstStyle/>
        <a:p>
          <a:endParaRPr lang="en-US"/>
        </a:p>
      </dgm:t>
    </dgm:pt>
    <dgm:pt modelId="{08DE20E8-D052-4329-9444-978EA4BA3898}" type="pres">
      <dgm:prSet presAssocID="{639F1DE3-0C86-410D-A969-736B3831C43E}" presName="parentText1" presStyleLbl="node1" presStyleIdx="0" presStyleCnt="3">
        <dgm:presLayoutVars>
          <dgm:chMax/>
          <dgm:chPref val="3"/>
          <dgm:bulletEnabled val="1"/>
        </dgm:presLayoutVars>
      </dgm:prSet>
      <dgm:spPr/>
      <dgm:t>
        <a:bodyPr/>
        <a:lstStyle/>
        <a:p>
          <a:endParaRPr lang="en-US"/>
        </a:p>
      </dgm:t>
    </dgm:pt>
    <dgm:pt modelId="{8B3D3997-9380-4302-A811-0C9C70ED850F}" type="pres">
      <dgm:prSet presAssocID="{639F1DE3-0C86-410D-A969-736B3831C43E}" presName="childText1" presStyleLbl="solidAlignAcc1" presStyleIdx="0" presStyleCnt="3">
        <dgm:presLayoutVars>
          <dgm:chMax val="0"/>
          <dgm:chPref val="0"/>
          <dgm:bulletEnabled val="1"/>
        </dgm:presLayoutVars>
      </dgm:prSet>
      <dgm:spPr/>
      <dgm:t>
        <a:bodyPr/>
        <a:lstStyle/>
        <a:p>
          <a:endParaRPr lang="en-US"/>
        </a:p>
      </dgm:t>
    </dgm:pt>
    <dgm:pt modelId="{3D3583A6-7C8D-431B-89A3-9A2BE02F573F}" type="pres">
      <dgm:prSet presAssocID="{568B8D8C-3C4F-4965-9C10-A8B90D90C304}" presName="parentText2" presStyleLbl="node1" presStyleIdx="1" presStyleCnt="3">
        <dgm:presLayoutVars>
          <dgm:chMax/>
          <dgm:chPref val="3"/>
          <dgm:bulletEnabled val="1"/>
        </dgm:presLayoutVars>
      </dgm:prSet>
      <dgm:spPr/>
      <dgm:t>
        <a:bodyPr/>
        <a:lstStyle/>
        <a:p>
          <a:endParaRPr lang="en-US"/>
        </a:p>
      </dgm:t>
    </dgm:pt>
    <dgm:pt modelId="{D7DA815F-1719-47EA-AFD7-D6FA4C586134}" type="pres">
      <dgm:prSet presAssocID="{568B8D8C-3C4F-4965-9C10-A8B90D90C304}" presName="childText2" presStyleLbl="solidAlignAcc1" presStyleIdx="1" presStyleCnt="3" custLinFactNeighborX="355">
        <dgm:presLayoutVars>
          <dgm:chMax val="0"/>
          <dgm:chPref val="0"/>
          <dgm:bulletEnabled val="1"/>
        </dgm:presLayoutVars>
      </dgm:prSet>
      <dgm:spPr/>
      <dgm:t>
        <a:bodyPr/>
        <a:lstStyle/>
        <a:p>
          <a:endParaRPr lang="en-US"/>
        </a:p>
      </dgm:t>
    </dgm:pt>
    <dgm:pt modelId="{F26224F9-020D-4542-BA34-42084C822935}" type="pres">
      <dgm:prSet presAssocID="{B886956A-A752-4FD4-8BCD-04C4A4C14937}" presName="parentText3" presStyleLbl="node1" presStyleIdx="2" presStyleCnt="3">
        <dgm:presLayoutVars>
          <dgm:chMax/>
          <dgm:chPref val="3"/>
          <dgm:bulletEnabled val="1"/>
        </dgm:presLayoutVars>
      </dgm:prSet>
      <dgm:spPr/>
      <dgm:t>
        <a:bodyPr/>
        <a:lstStyle/>
        <a:p>
          <a:endParaRPr lang="en-US"/>
        </a:p>
      </dgm:t>
    </dgm:pt>
    <dgm:pt modelId="{AC1BBD47-3D20-40AC-A9D2-3590FFBA7D2E}" type="pres">
      <dgm:prSet presAssocID="{B886956A-A752-4FD4-8BCD-04C4A4C14937}" presName="childText3" presStyleLbl="solidAlignAcc1" presStyleIdx="2" presStyleCnt="3">
        <dgm:presLayoutVars>
          <dgm:chMax val="0"/>
          <dgm:chPref val="0"/>
          <dgm:bulletEnabled val="1"/>
        </dgm:presLayoutVars>
      </dgm:prSet>
      <dgm:spPr/>
      <dgm:t>
        <a:bodyPr/>
        <a:lstStyle/>
        <a:p>
          <a:endParaRPr lang="en-US"/>
        </a:p>
      </dgm:t>
    </dgm:pt>
  </dgm:ptLst>
  <dgm:cxnLst>
    <dgm:cxn modelId="{921DDF59-73B2-4DFE-BD4C-AE25D0006BED}" type="presOf" srcId="{5096FC43-8394-4387-B312-1D0E9271C2BA}" destId="{AC1BBD47-3D20-40AC-A9D2-3590FFBA7D2E}" srcOrd="0" destOrd="0" presId="urn:microsoft.com/office/officeart/2009/3/layout/IncreasingArrowsProcess"/>
    <dgm:cxn modelId="{9862FEB5-2A27-494B-B912-0A359975BF4B}" srcId="{BCDC9702-9965-4B8A-87F1-2999E5D1CBA4}" destId="{B886956A-A752-4FD4-8BCD-04C4A4C14937}" srcOrd="2" destOrd="0" parTransId="{78E1F637-D5B8-4F1A-B28A-1F425839DC85}" sibTransId="{00D01EFE-EBE1-4CF9-AAE8-4A2FD7D61730}"/>
    <dgm:cxn modelId="{9E3F0A61-3D71-4237-9E26-C6B780D8772A}" srcId="{BCDC9702-9965-4B8A-87F1-2999E5D1CBA4}" destId="{639F1DE3-0C86-410D-A969-736B3831C43E}" srcOrd="0" destOrd="0" parTransId="{9A5A8627-02B6-4A84-AEB7-6DCB7B3821C8}" sibTransId="{3D1A89F8-2614-49FA-BFA2-C6DA39C6611F}"/>
    <dgm:cxn modelId="{A6D96142-9862-4CDD-98A0-D47CFD9BFDC9}" srcId="{BCDC9702-9965-4B8A-87F1-2999E5D1CBA4}" destId="{568B8D8C-3C4F-4965-9C10-A8B90D90C304}" srcOrd="1" destOrd="0" parTransId="{FABA6090-95E2-443D-8C0D-C62143C93CE8}" sibTransId="{FA02BDAF-6812-446B-B380-7EBDB20F9437}"/>
    <dgm:cxn modelId="{F7EB9235-4F45-4C83-A746-94250AC79BF7}" type="presOf" srcId="{639F1DE3-0C86-410D-A969-736B3831C43E}" destId="{08DE20E8-D052-4329-9444-978EA4BA3898}" srcOrd="0" destOrd="0" presId="urn:microsoft.com/office/officeart/2009/3/layout/IncreasingArrowsProcess"/>
    <dgm:cxn modelId="{B194D1EA-4E8D-4FFE-8DBC-0AC87D5315C9}" type="presOf" srcId="{568B8D8C-3C4F-4965-9C10-A8B90D90C304}" destId="{3D3583A6-7C8D-431B-89A3-9A2BE02F573F}" srcOrd="0" destOrd="0" presId="urn:microsoft.com/office/officeart/2009/3/layout/IncreasingArrowsProcess"/>
    <dgm:cxn modelId="{E743C0E2-7823-49E4-8E46-DBCF6E7EC2E8}" type="presOf" srcId="{B886956A-A752-4FD4-8BCD-04C4A4C14937}" destId="{F26224F9-020D-4542-BA34-42084C822935}" srcOrd="0" destOrd="0" presId="urn:microsoft.com/office/officeart/2009/3/layout/IncreasingArrowsProcess"/>
    <dgm:cxn modelId="{36161647-5D34-450A-A1AF-2AF246CECA75}" srcId="{568B8D8C-3C4F-4965-9C10-A8B90D90C304}" destId="{6E9C9EDB-FE13-4BDB-8E91-725B738C52E0}" srcOrd="0" destOrd="0" parTransId="{88F16F1F-0399-4DD4-9BB7-921B6F32DB2A}" sibTransId="{8B1996B0-C48C-498A-9F67-4A476C79062C}"/>
    <dgm:cxn modelId="{90611B1D-CCDF-4A2C-946A-48797EF800C6}" type="presOf" srcId="{5D248F0B-5B11-4244-BAD1-A035B5135489}" destId="{8B3D3997-9380-4302-A811-0C9C70ED850F}" srcOrd="0" destOrd="0" presId="urn:microsoft.com/office/officeart/2009/3/layout/IncreasingArrowsProcess"/>
    <dgm:cxn modelId="{83199093-FD95-4794-A5D6-1A76F80240B9}" srcId="{639F1DE3-0C86-410D-A969-736B3831C43E}" destId="{5D248F0B-5B11-4244-BAD1-A035B5135489}" srcOrd="0" destOrd="0" parTransId="{C4AEDA91-B8FF-40A3-96FF-4677372E1BED}" sibTransId="{D8154125-91D5-443D-88C1-E0FB339413D3}"/>
    <dgm:cxn modelId="{DC1C4F24-476D-4046-B655-A1785C16D408}" type="presOf" srcId="{6E9C9EDB-FE13-4BDB-8E91-725B738C52E0}" destId="{D7DA815F-1719-47EA-AFD7-D6FA4C586134}" srcOrd="0" destOrd="0" presId="urn:microsoft.com/office/officeart/2009/3/layout/IncreasingArrowsProcess"/>
    <dgm:cxn modelId="{9FA699B4-5368-4A47-A923-63D8A6E5994C}" srcId="{B886956A-A752-4FD4-8BCD-04C4A4C14937}" destId="{5096FC43-8394-4387-B312-1D0E9271C2BA}" srcOrd="0" destOrd="0" parTransId="{44579B90-B2D2-4D10-A4FE-A0C8C4CCDA59}" sibTransId="{D4523793-CDCC-46C8-9083-A391B1F1CD4B}"/>
    <dgm:cxn modelId="{5C7F5055-FB00-48A4-89F9-6FEC30646A58}" type="presOf" srcId="{BCDC9702-9965-4B8A-87F1-2999E5D1CBA4}" destId="{94134548-C684-4B7D-8A8A-D840B5CDFDB5}" srcOrd="0" destOrd="0" presId="urn:microsoft.com/office/officeart/2009/3/layout/IncreasingArrowsProcess"/>
    <dgm:cxn modelId="{74C7CC9A-DC61-49B1-8E34-F3179A174DEB}" type="presParOf" srcId="{94134548-C684-4B7D-8A8A-D840B5CDFDB5}" destId="{08DE20E8-D052-4329-9444-978EA4BA3898}" srcOrd="0" destOrd="0" presId="urn:microsoft.com/office/officeart/2009/3/layout/IncreasingArrowsProcess"/>
    <dgm:cxn modelId="{18633655-4114-497B-A3E2-BE87349A36D7}" type="presParOf" srcId="{94134548-C684-4B7D-8A8A-D840B5CDFDB5}" destId="{8B3D3997-9380-4302-A811-0C9C70ED850F}" srcOrd="1" destOrd="0" presId="urn:microsoft.com/office/officeart/2009/3/layout/IncreasingArrowsProcess"/>
    <dgm:cxn modelId="{C9B3F76E-A428-4DE4-BA7A-D1A7F686BDFC}" type="presParOf" srcId="{94134548-C684-4B7D-8A8A-D840B5CDFDB5}" destId="{3D3583A6-7C8D-431B-89A3-9A2BE02F573F}" srcOrd="2" destOrd="0" presId="urn:microsoft.com/office/officeart/2009/3/layout/IncreasingArrowsProcess"/>
    <dgm:cxn modelId="{65D772D5-EFB0-45DE-B568-7D85C7AEA3D0}" type="presParOf" srcId="{94134548-C684-4B7D-8A8A-D840B5CDFDB5}" destId="{D7DA815F-1719-47EA-AFD7-D6FA4C586134}" srcOrd="3" destOrd="0" presId="urn:microsoft.com/office/officeart/2009/3/layout/IncreasingArrowsProcess"/>
    <dgm:cxn modelId="{55B2DE09-94FB-4672-B27C-110B9208EC4E}" type="presParOf" srcId="{94134548-C684-4B7D-8A8A-D840B5CDFDB5}" destId="{F26224F9-020D-4542-BA34-42084C822935}" srcOrd="4" destOrd="0" presId="urn:microsoft.com/office/officeart/2009/3/layout/IncreasingArrowsProcess"/>
    <dgm:cxn modelId="{6C99E034-0222-4014-8026-709225855657}" type="presParOf" srcId="{94134548-C684-4B7D-8A8A-D840B5CDFDB5}" destId="{AC1BBD47-3D20-40AC-A9D2-3590FFBA7D2E}" srcOrd="5" destOrd="0" presId="urn:microsoft.com/office/officeart/2009/3/layout/IncreasingArrows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E20E8-D052-4329-9444-978EA4BA3898}">
      <dsp:nvSpPr>
        <dsp:cNvPr id="0" name=""/>
        <dsp:cNvSpPr/>
      </dsp:nvSpPr>
      <dsp:spPr>
        <a:xfrm>
          <a:off x="0" y="57997"/>
          <a:ext cx="8126027" cy="1183459"/>
        </a:xfrm>
        <a:prstGeom prst="rightArrow">
          <a:avLst>
            <a:gd name="adj1" fmla="val 50000"/>
            <a:gd name="adj2" fmla="val 5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87874" numCol="1" spcCol="1270" anchor="ctr" anchorCtr="0">
          <a:noAutofit/>
        </a:bodyPr>
        <a:lstStyle/>
        <a:p>
          <a:pPr lvl="0" algn="l" defTabSz="800100">
            <a:lnSpc>
              <a:spcPct val="90000"/>
            </a:lnSpc>
            <a:spcBef>
              <a:spcPct val="0"/>
            </a:spcBef>
            <a:spcAft>
              <a:spcPct val="35000"/>
            </a:spcAft>
          </a:pPr>
          <a:r>
            <a:rPr lang="tr-TR" sz="1800" kern="1200" dirty="0" smtClean="0"/>
            <a:t>İlk Değerlendirme</a:t>
          </a:r>
          <a:endParaRPr lang="en-US" sz="1800" kern="1200" dirty="0"/>
        </a:p>
      </dsp:txBody>
      <dsp:txXfrm>
        <a:off x="0" y="353862"/>
        <a:ext cx="7830162" cy="591729"/>
      </dsp:txXfrm>
    </dsp:sp>
    <dsp:sp modelId="{8B3D3997-9380-4302-A811-0C9C70ED850F}">
      <dsp:nvSpPr>
        <dsp:cNvPr id="0" name=""/>
        <dsp:cNvSpPr/>
      </dsp:nvSpPr>
      <dsp:spPr>
        <a:xfrm>
          <a:off x="0" y="970615"/>
          <a:ext cx="2502816" cy="2279778"/>
        </a:xfrm>
        <a:prstGeom prst="rect">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tr-TR" sz="2100" kern="1200" dirty="0" smtClean="0"/>
            <a:t>ASPB</a:t>
          </a:r>
        </a:p>
        <a:p>
          <a:pPr lvl="0" algn="l" defTabSz="933450">
            <a:lnSpc>
              <a:spcPct val="90000"/>
            </a:lnSpc>
            <a:spcBef>
              <a:spcPct val="0"/>
            </a:spcBef>
            <a:spcAft>
              <a:spcPct val="35000"/>
            </a:spcAft>
          </a:pPr>
          <a:r>
            <a:rPr lang="tr-TR" sz="2100" kern="1200" dirty="0" smtClean="0"/>
            <a:t>İhtiyaçların ve gerekli hizmetlerin tespiti</a:t>
          </a:r>
          <a:endParaRPr lang="tr-TR" sz="2100" u="sng" kern="1200" dirty="0" smtClean="0"/>
        </a:p>
        <a:p>
          <a:pPr lvl="0" algn="l" defTabSz="933450">
            <a:lnSpc>
              <a:spcPct val="90000"/>
            </a:lnSpc>
            <a:spcBef>
              <a:spcPct val="0"/>
            </a:spcBef>
            <a:spcAft>
              <a:spcPct val="35000"/>
            </a:spcAft>
          </a:pPr>
          <a:r>
            <a:rPr lang="tr-TR" sz="2100" kern="1200" dirty="0" smtClean="0"/>
            <a:t>Mahkemeye sunmadan önce</a:t>
          </a:r>
          <a:endParaRPr lang="en-US" sz="2100" kern="1200" dirty="0"/>
        </a:p>
      </dsp:txBody>
      <dsp:txXfrm>
        <a:off x="0" y="970615"/>
        <a:ext cx="2502816" cy="2279778"/>
      </dsp:txXfrm>
    </dsp:sp>
    <dsp:sp modelId="{3D3583A6-7C8D-431B-89A3-9A2BE02F573F}">
      <dsp:nvSpPr>
        <dsp:cNvPr id="0" name=""/>
        <dsp:cNvSpPr/>
      </dsp:nvSpPr>
      <dsp:spPr>
        <a:xfrm>
          <a:off x="2502816" y="452484"/>
          <a:ext cx="5623210" cy="1183459"/>
        </a:xfrm>
        <a:prstGeom prst="rightArrow">
          <a:avLst>
            <a:gd name="adj1" fmla="val 50000"/>
            <a:gd name="adj2" fmla="val 5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87874" numCol="1" spcCol="1270" anchor="ctr" anchorCtr="0">
          <a:noAutofit/>
        </a:bodyPr>
        <a:lstStyle/>
        <a:p>
          <a:pPr lvl="0" algn="l" defTabSz="800100">
            <a:lnSpc>
              <a:spcPct val="90000"/>
            </a:lnSpc>
            <a:spcBef>
              <a:spcPct val="0"/>
            </a:spcBef>
            <a:spcAft>
              <a:spcPct val="35000"/>
            </a:spcAft>
          </a:pPr>
          <a:r>
            <a:rPr lang="tr-TR" sz="1800" kern="1200" dirty="0" smtClean="0"/>
            <a:t>Adli Değerlendirme (İhtiyari)</a:t>
          </a:r>
          <a:endParaRPr lang="en-US" sz="1800" kern="1200" dirty="0"/>
        </a:p>
      </dsp:txBody>
      <dsp:txXfrm>
        <a:off x="2502816" y="748349"/>
        <a:ext cx="5327345" cy="591729"/>
      </dsp:txXfrm>
    </dsp:sp>
    <dsp:sp modelId="{D7DA815F-1719-47EA-AFD7-D6FA4C586134}">
      <dsp:nvSpPr>
        <dsp:cNvPr id="0" name=""/>
        <dsp:cNvSpPr/>
      </dsp:nvSpPr>
      <dsp:spPr>
        <a:xfrm>
          <a:off x="2511701" y="1365102"/>
          <a:ext cx="2502816" cy="2279778"/>
        </a:xfrm>
        <a:prstGeom prst="rect">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tr-TR" sz="2100" kern="1200" dirty="0" smtClean="0"/>
            <a:t>Mahkeme SÇG</a:t>
          </a:r>
        </a:p>
        <a:p>
          <a:pPr lvl="0" algn="l" defTabSz="933450">
            <a:lnSpc>
              <a:spcPct val="90000"/>
            </a:lnSpc>
            <a:spcBef>
              <a:spcPct val="0"/>
            </a:spcBef>
            <a:spcAft>
              <a:spcPct val="35000"/>
            </a:spcAft>
          </a:pPr>
          <a:r>
            <a:rPr lang="tr-TR" sz="2100" kern="1200" dirty="0" smtClean="0"/>
            <a:t>ASPB istemi üzerine veya Yargılama sırasında</a:t>
          </a:r>
        </a:p>
        <a:p>
          <a:pPr lvl="0" algn="l" defTabSz="933450">
            <a:lnSpc>
              <a:spcPct val="90000"/>
            </a:lnSpc>
            <a:spcBef>
              <a:spcPct val="0"/>
            </a:spcBef>
            <a:spcAft>
              <a:spcPct val="35000"/>
            </a:spcAft>
          </a:pPr>
          <a:r>
            <a:rPr lang="tr-TR" sz="2100" kern="1200" dirty="0" smtClean="0"/>
            <a:t>Uygulayıcı kurumların raporu üzerine</a:t>
          </a:r>
          <a:endParaRPr lang="en-US" sz="2100" kern="1200" dirty="0"/>
        </a:p>
      </dsp:txBody>
      <dsp:txXfrm>
        <a:off x="2511701" y="1365102"/>
        <a:ext cx="2502816" cy="2279778"/>
      </dsp:txXfrm>
    </dsp:sp>
    <dsp:sp modelId="{F26224F9-020D-4542-BA34-42084C822935}">
      <dsp:nvSpPr>
        <dsp:cNvPr id="0" name=""/>
        <dsp:cNvSpPr/>
      </dsp:nvSpPr>
      <dsp:spPr>
        <a:xfrm>
          <a:off x="5005632" y="846970"/>
          <a:ext cx="3120394" cy="1183459"/>
        </a:xfrm>
        <a:prstGeom prst="rightArrow">
          <a:avLst>
            <a:gd name="adj1" fmla="val 50000"/>
            <a:gd name="adj2" fmla="val 5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254000" bIns="187874" numCol="1" spcCol="1270" anchor="ctr" anchorCtr="0">
          <a:noAutofit/>
        </a:bodyPr>
        <a:lstStyle/>
        <a:p>
          <a:pPr lvl="0" algn="l" defTabSz="622300">
            <a:lnSpc>
              <a:spcPct val="90000"/>
            </a:lnSpc>
            <a:spcBef>
              <a:spcPct val="0"/>
            </a:spcBef>
            <a:spcAft>
              <a:spcPct val="35000"/>
            </a:spcAft>
          </a:pPr>
          <a:r>
            <a:rPr lang="tr-TR" sz="1400" kern="1200" dirty="0" smtClean="0"/>
            <a:t>Müdahale Değerlendirmesi</a:t>
          </a:r>
        </a:p>
      </dsp:txBody>
      <dsp:txXfrm>
        <a:off x="5005632" y="1142835"/>
        <a:ext cx="2824529" cy="591729"/>
      </dsp:txXfrm>
    </dsp:sp>
    <dsp:sp modelId="{AC1BBD47-3D20-40AC-A9D2-3590FFBA7D2E}">
      <dsp:nvSpPr>
        <dsp:cNvPr id="0" name=""/>
        <dsp:cNvSpPr/>
      </dsp:nvSpPr>
      <dsp:spPr>
        <a:xfrm>
          <a:off x="5005632" y="1759588"/>
          <a:ext cx="2502816" cy="2246413"/>
        </a:xfrm>
        <a:prstGeom prst="rect">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tr-TR" sz="2100" kern="1200" dirty="0" smtClean="0"/>
            <a:t>Uygulayıcı kurum tarafından</a:t>
          </a:r>
        </a:p>
        <a:p>
          <a:pPr lvl="0" algn="l" defTabSz="933450">
            <a:lnSpc>
              <a:spcPct val="90000"/>
            </a:lnSpc>
            <a:spcBef>
              <a:spcPct val="0"/>
            </a:spcBef>
            <a:spcAft>
              <a:spcPct val="35000"/>
            </a:spcAft>
          </a:pPr>
          <a:r>
            <a:rPr lang="tr-TR" sz="2100" kern="1200" dirty="0" smtClean="0"/>
            <a:t>Mah. Kararının alınması üzerine</a:t>
          </a:r>
          <a:endParaRPr lang="en-US" sz="2100" kern="1200" dirty="0"/>
        </a:p>
      </dsp:txBody>
      <dsp:txXfrm>
        <a:off x="5005632" y="1759588"/>
        <a:ext cx="2502816" cy="2246413"/>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3C86C-CEA2-7B4D-B603-9264C91AD852}" type="datetimeFigureOut">
              <a:rPr lang="en-US" smtClean="0"/>
              <a:t>12/28/2016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7529F-71AD-DE49-A9A2-236B7EDCAB23}" type="slidenum">
              <a:rPr lang="en-US" smtClean="0"/>
              <a:t>‹#›</a:t>
            </a:fld>
            <a:endParaRPr lang="en-US"/>
          </a:p>
        </p:txBody>
      </p:sp>
    </p:spTree>
    <p:extLst>
      <p:ext uri="{BB962C8B-B14F-4D97-AF65-F5344CB8AC3E}">
        <p14:creationId xmlns:p14="http://schemas.microsoft.com/office/powerpoint/2010/main" val="9662979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smtClean="0"/>
              <a:t>Bu bölümde Türkiye’de çocuk koruma ile ilgili yasalar</a:t>
            </a:r>
            <a:r>
              <a:rPr lang="tr-TR" baseline="0" dirty="0" smtClean="0"/>
              <a:t> ve kurumlardan söz edilecektir. Ek olarak Türkiye’de evlenme ile ilgili kanun ve koşullar anlatılacaktır.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baseline="0" dirty="0" smtClean="0"/>
              <a:t>Sunum temel olarak 4 bölümden oluşmaktadır:</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tr-TR" baseline="0" dirty="0" smtClean="0"/>
              <a:t>Türkiye’de çocuk koruma ile ilgili temel mevzuat ve temel kavramlar</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tr-TR" baseline="0" dirty="0" smtClean="0"/>
              <a:t>Çocuk İzlem Merkezleri hakkında bilgi</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tr-TR" baseline="0" dirty="0" smtClean="0"/>
              <a:t>Türkiye’de evlilik ile ilgili mevzuat ve temel kavramlar</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tr-TR" baseline="0" dirty="0" smtClean="0"/>
              <a:t>Türkiye’de çocuk koruma alanının temel görünümü, ilgili kurum ve </a:t>
            </a:r>
            <a:r>
              <a:rPr lang="tr-TR" baseline="0" dirty="0" err="1" smtClean="0"/>
              <a:t>korrdinasyon</a:t>
            </a:r>
            <a:r>
              <a:rPr lang="tr-TR" baseline="0" dirty="0" smtClean="0"/>
              <a:t> mekanizmaları</a:t>
            </a:r>
            <a:endParaRPr lang="en-US" dirty="0" smtClean="0"/>
          </a:p>
          <a:p>
            <a:r>
              <a:rPr lang="tr-TR" dirty="0" smtClean="0"/>
              <a:t>Sunum esnasında ara verilmesi gerekirse, bu bölümler</a:t>
            </a:r>
            <a:r>
              <a:rPr lang="tr-TR" baseline="0" dirty="0" smtClean="0"/>
              <a:t> gözetilerek ara verilebilir.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a:t>
            </a:fld>
            <a:endParaRPr lang="en-US"/>
          </a:p>
        </p:txBody>
      </p:sp>
    </p:spTree>
    <p:extLst>
      <p:ext uri="{BB962C8B-B14F-4D97-AF65-F5344CB8AC3E}">
        <p14:creationId xmlns:p14="http://schemas.microsoft.com/office/powerpoint/2010/main" val="231503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TCK Madde 104’te belirtilen ‘reşit</a:t>
            </a:r>
            <a:r>
              <a:rPr lang="tr-TR" baseline="0" dirty="0" smtClean="0"/>
              <a:t> olmayanla cinsel ilişki’ tanımını ve öngörülen cezaları aktarınız. </a:t>
            </a:r>
          </a:p>
          <a:p>
            <a:endParaRPr lang="tr-TR" baseline="0" dirty="0" smtClean="0"/>
          </a:p>
          <a:p>
            <a:r>
              <a:rPr lang="tr-TR" baseline="0" dirty="0" smtClean="0"/>
              <a:t>Madde 104 tam metin olarak aşağıda verilmiştir. Eğitmenin tüm maddeyi aktarması beklenmemektedir. Fakat gelebilecek sorulara karşı eğitmenin tüm maddeye hakim olması beklenir. </a:t>
            </a:r>
          </a:p>
          <a:p>
            <a:endParaRPr lang="tr-TR" dirty="0" smtClean="0"/>
          </a:p>
          <a:p>
            <a:r>
              <a:rPr lang="en-US" sz="1200" b="0" i="1" u="none" strike="noStrike" kern="1200" baseline="0" dirty="0" err="1" smtClean="0">
                <a:solidFill>
                  <a:schemeClr val="tx1"/>
                </a:solidFill>
                <a:latin typeface="+mn-lt"/>
                <a:ea typeface="+mn-ea"/>
                <a:cs typeface="+mn-cs"/>
              </a:rPr>
              <a:t>Reşit</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olmayanla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cinsel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ilişki</a:t>
            </a:r>
            <a:r>
              <a:rPr lang="en-US" sz="1200" b="0" i="1" u="none" strike="noStrike" kern="1200" baseline="0" dirty="0" smtClean="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Madde</a:t>
            </a:r>
            <a:r>
              <a:rPr lang="en-US" sz="1200" b="1" i="0" u="none" strike="noStrike" kern="1200" baseline="0" dirty="0" smtClean="0">
                <a:solidFill>
                  <a:schemeClr val="tx1"/>
                </a:solidFill>
                <a:latin typeface="+mn-lt"/>
                <a:ea typeface="+mn-ea"/>
                <a:cs typeface="+mn-cs"/>
              </a:rPr>
              <a:t> 104- </a:t>
            </a:r>
            <a:r>
              <a:rPr lang="en-US" sz="1200" b="0" i="0" u="none" strike="noStrike" kern="1200" baseline="0" dirty="0" smtClean="0">
                <a:solidFill>
                  <a:schemeClr val="tx1"/>
                </a:solidFill>
                <a:latin typeface="+mn-lt"/>
                <a:ea typeface="+mn-ea"/>
                <a:cs typeface="+mn-cs"/>
              </a:rPr>
              <a:t>(1) </a:t>
            </a:r>
            <a:r>
              <a:rPr lang="en-US" sz="1200" b="0" i="0" u="none" strike="noStrike" kern="1200" baseline="0" dirty="0" err="1" smtClean="0">
                <a:solidFill>
                  <a:schemeClr val="tx1"/>
                </a:solidFill>
                <a:latin typeface="+mn-lt"/>
                <a:ea typeface="+mn-ea"/>
                <a:cs typeface="+mn-cs"/>
              </a:rPr>
              <a:t>Cebir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tehdit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olmaksızın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onbeş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bitirmiş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şikayet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üzerine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cezalandırılır</a:t>
            </a:r>
            <a:r>
              <a:rPr lang="en-US" sz="1200" b="0" i="0" u="none" strike="noStrike" kern="1200" baseline="0" dirty="0" smtClean="0">
                <a:solidFill>
                  <a:schemeClr val="tx1"/>
                </a:solidFill>
                <a:latin typeface="+mn-lt"/>
                <a:ea typeface="+mn-ea"/>
                <a:cs typeface="+mn-cs"/>
              </a:rPr>
              <a:t>.(2) </a:t>
            </a:r>
          </a:p>
          <a:p>
            <a:r>
              <a:rPr lang="en-US" sz="1200" b="0" i="0" u="none" strike="noStrike" kern="1200" baseline="0" dirty="0" smtClean="0">
                <a:solidFill>
                  <a:schemeClr val="tx1"/>
                </a:solidFill>
                <a:latin typeface="+mn-lt"/>
                <a:ea typeface="+mn-ea"/>
                <a:cs typeface="+mn-cs"/>
              </a:rPr>
              <a:t>(2)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İptal</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Ana.Mah.nin</a:t>
            </a:r>
            <a:r>
              <a:rPr lang="en-US" sz="1200" b="1" i="0" u="none" strike="noStrike" kern="1200" baseline="0" dirty="0" smtClean="0">
                <a:solidFill>
                  <a:schemeClr val="tx1"/>
                </a:solidFill>
                <a:latin typeface="+mn-lt"/>
                <a:ea typeface="+mn-ea"/>
                <a:cs typeface="+mn-cs"/>
              </a:rPr>
              <a:t> 23/11/2005 </a:t>
            </a:r>
            <a:r>
              <a:rPr lang="en-US" sz="1200" b="1" i="0" u="none" strike="noStrike" kern="1200" baseline="0" dirty="0" err="1" smtClean="0">
                <a:solidFill>
                  <a:schemeClr val="tx1"/>
                </a:solidFill>
                <a:latin typeface="+mn-lt"/>
                <a:ea typeface="+mn-ea"/>
                <a:cs typeface="+mn-cs"/>
              </a:rPr>
              <a:t>tarihli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ve</a:t>
            </a:r>
            <a:r>
              <a:rPr lang="en-US" sz="1200" b="1" i="0" u="none" strike="noStrike" kern="1200" baseline="0" dirty="0" smtClean="0">
                <a:solidFill>
                  <a:schemeClr val="tx1"/>
                </a:solidFill>
                <a:latin typeface="+mn-lt"/>
                <a:ea typeface="+mn-ea"/>
                <a:cs typeface="+mn-cs"/>
              </a:rPr>
              <a:t> E: 2005/103, K: 2005/89 </a:t>
            </a:r>
            <a:r>
              <a:rPr lang="en-US" sz="1200" b="1" i="0" u="none" strike="noStrike" kern="1200" baseline="0" dirty="0" err="1" smtClean="0">
                <a:solidFill>
                  <a:schemeClr val="tx1"/>
                </a:solidFill>
                <a:latin typeface="+mn-lt"/>
                <a:ea typeface="+mn-ea"/>
                <a:cs typeface="+mn-cs"/>
              </a:rPr>
              <a:t>sayılı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kararı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ile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Yeniden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düzenleme</a:t>
            </a:r>
            <a:r>
              <a:rPr lang="en-US" sz="1200" b="1" i="0" u="none" strike="noStrike" kern="1200" baseline="0" dirty="0" smtClean="0">
                <a:solidFill>
                  <a:schemeClr val="tx1"/>
                </a:solidFill>
                <a:latin typeface="+mn-lt"/>
                <a:ea typeface="+mn-ea"/>
                <a:cs typeface="+mn-cs"/>
              </a:rPr>
              <a:t>: 18/6/2014-6545/60 </a:t>
            </a:r>
            <a:r>
              <a:rPr lang="en-US" sz="1200" b="1" i="0" u="none" strike="noStrike" kern="1200" baseline="0" dirty="0" err="1" smtClean="0">
                <a:solidFill>
                  <a:schemeClr val="tx1"/>
                </a:solidFill>
                <a:latin typeface="+mn-lt"/>
                <a:ea typeface="+mn-ea"/>
                <a:cs typeface="+mn-cs"/>
              </a:rPr>
              <a:t>md.</a:t>
            </a:r>
            <a:r>
              <a:rPr lang="en-US" sz="1200" b="1"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mağdur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arasında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evlenme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yasağı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işlenmesi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şikâyet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aranmaksızın</a:t>
            </a:r>
            <a:r>
              <a:rPr lang="en-US" sz="1200" b="0" i="0" u="none" strike="noStrike" kern="1200" baseline="0" dirty="0" smtClean="0">
                <a:solidFill>
                  <a:schemeClr val="tx1"/>
                </a:solidFill>
                <a:latin typeface="+mn-lt"/>
                <a:ea typeface="+mn-ea"/>
                <a:cs typeface="+mn-cs"/>
              </a:rPr>
              <a:t>, on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on </a:t>
            </a:r>
            <a:r>
              <a:rPr lang="en-US" sz="1200" b="0" i="0" u="none" strike="noStrike" kern="1200" baseline="0" dirty="0" err="1" smtClean="0">
                <a:solidFill>
                  <a:schemeClr val="tx1"/>
                </a:solidFill>
                <a:latin typeface="+mn-lt"/>
                <a:ea typeface="+mn-ea"/>
                <a:cs typeface="+mn-cs"/>
              </a:rPr>
              <a:t>beş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hükmolunur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(3) (</a:t>
            </a:r>
            <a:r>
              <a:rPr lang="en-US" sz="1200" b="1" i="0" u="none" strike="noStrike" kern="1200" baseline="0" dirty="0" err="1" smtClean="0">
                <a:solidFill>
                  <a:schemeClr val="tx1"/>
                </a:solidFill>
                <a:latin typeface="+mn-lt"/>
                <a:ea typeface="+mn-ea"/>
                <a:cs typeface="+mn-cs"/>
              </a:rPr>
              <a:t>Ek</a:t>
            </a:r>
            <a:r>
              <a:rPr lang="en-US" sz="1200" b="1" i="0" u="none" strike="noStrike" kern="1200" baseline="0" dirty="0" smtClean="0">
                <a:solidFill>
                  <a:schemeClr val="tx1"/>
                </a:solidFill>
                <a:latin typeface="+mn-lt"/>
                <a:ea typeface="+mn-ea"/>
                <a:cs typeface="+mn-cs"/>
              </a:rPr>
              <a:t>: 18/6/2014-6545/60 </a:t>
            </a:r>
            <a:r>
              <a:rPr lang="en-US" sz="1200" b="1" i="0" u="none" strike="noStrike" kern="1200" baseline="0" dirty="0" err="1" smtClean="0">
                <a:solidFill>
                  <a:schemeClr val="tx1"/>
                </a:solidFill>
                <a:latin typeface="+mn-lt"/>
                <a:ea typeface="+mn-ea"/>
                <a:cs typeface="+mn-cs"/>
              </a:rPr>
              <a:t>md.</a:t>
            </a:r>
            <a:r>
              <a:rPr lang="en-US" sz="1200" b="1"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evlat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edineceği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çocuğun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evlat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edinme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öncesi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bakımını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üstlenen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koruyucu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çerçevesinde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koruma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gözetim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yükümlülüğü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işlenmesi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şikâyet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aranmaksızın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ikinci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fıkraya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hükmolunur</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10</a:t>
            </a:fld>
            <a:endParaRPr lang="en-US"/>
          </a:p>
        </p:txBody>
      </p:sp>
    </p:spTree>
    <p:extLst>
      <p:ext uri="{BB962C8B-B14F-4D97-AF65-F5344CB8AC3E}">
        <p14:creationId xmlns:p14="http://schemas.microsoft.com/office/powerpoint/2010/main" val="363707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11</a:t>
            </a:fld>
            <a:endParaRPr lang="en-US"/>
          </a:p>
        </p:txBody>
      </p:sp>
    </p:spTree>
    <p:extLst>
      <p:ext uri="{BB962C8B-B14F-4D97-AF65-F5344CB8AC3E}">
        <p14:creationId xmlns:p14="http://schemas.microsoft.com/office/powerpoint/2010/main" val="2396458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12</a:t>
            </a:fld>
            <a:endParaRPr lang="en-US"/>
          </a:p>
        </p:txBody>
      </p:sp>
    </p:spTree>
    <p:extLst>
      <p:ext uri="{BB962C8B-B14F-4D97-AF65-F5344CB8AC3E}">
        <p14:creationId xmlns:p14="http://schemas.microsoft.com/office/powerpoint/2010/main" val="144576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13</a:t>
            </a:fld>
            <a:endParaRPr lang="en-US"/>
          </a:p>
        </p:txBody>
      </p:sp>
    </p:spTree>
    <p:extLst>
      <p:ext uri="{BB962C8B-B14F-4D97-AF65-F5344CB8AC3E}">
        <p14:creationId xmlns:p14="http://schemas.microsoft.com/office/powerpoint/2010/main" val="214578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smtClean="0">
                <a:solidFill>
                  <a:schemeClr val="tx1"/>
                </a:solidFill>
                <a:latin typeface="+mn-lt"/>
                <a:ea typeface="+mn-ea"/>
                <a:cs typeface="+mn-cs"/>
              </a:rPr>
              <a:t>Çocuk İzlem Merkezleri’nin kuruluş amacını ve cinsel istismara uğrayan çocuklarla ilgili uygulamalardaki yerini aktarınız. </a:t>
            </a:r>
          </a:p>
          <a:p>
            <a:r>
              <a:rPr lang="tr-TR" sz="1200" b="0" i="0" u="none" strike="noStrike" kern="1200" baseline="0" dirty="0" err="1" smtClean="0">
                <a:solidFill>
                  <a:schemeClr val="tx1"/>
                </a:solidFill>
                <a:latin typeface="+mn-lt"/>
                <a:ea typeface="+mn-ea"/>
                <a:cs typeface="+mn-cs"/>
              </a:rPr>
              <a:t>ÇİM’lerin</a:t>
            </a:r>
            <a:r>
              <a:rPr lang="tr-TR" sz="1200" b="0" i="0" u="none" strike="noStrike" kern="1200" baseline="0" dirty="0" smtClean="0">
                <a:solidFill>
                  <a:schemeClr val="tx1"/>
                </a:solidFill>
                <a:latin typeface="+mn-lt"/>
                <a:ea typeface="+mn-ea"/>
                <a:cs typeface="+mn-cs"/>
              </a:rPr>
              <a:t> en önemli işlevinin, istismara uğrayan çocuğun adalet sistemi içerisinde yaşadıklarını defalarca dile getirmek zorunda kalmasının yarattığı olumsuzlukları gidermek ve ihtiyaç duyduğu hizmetlere tek çatı altında ulaşmak olduğunu vurgulayınız. </a:t>
            </a:r>
          </a:p>
          <a:p>
            <a:r>
              <a:rPr lang="tr-TR" sz="1200" b="0" i="0" u="none" strike="noStrike" kern="1200" baseline="0" dirty="0" smtClean="0">
                <a:solidFill>
                  <a:schemeClr val="tx1"/>
                </a:solidFill>
                <a:latin typeface="+mn-lt"/>
                <a:ea typeface="+mn-ea"/>
                <a:cs typeface="+mn-cs"/>
              </a:rPr>
              <a:t>Pilot uygulama olarak 2012 tarihinde başlayan uygulamanın, Haziran 2016 tarihi itibariyle Gaziantep dahil olmak üzere 29 ilde bulunduğunu belirtiniz. </a:t>
            </a:r>
          </a:p>
          <a:p>
            <a:endParaRPr lang="tr-TR" sz="1200" b="0" i="0" u="none" strike="noStrike" kern="1200" baseline="0" dirty="0" smtClean="0">
              <a:solidFill>
                <a:schemeClr val="tx1"/>
              </a:solidFill>
              <a:latin typeface="+mn-lt"/>
              <a:ea typeface="+mn-ea"/>
              <a:cs typeface="+mn-cs"/>
            </a:endParaRPr>
          </a:p>
          <a:p>
            <a:r>
              <a:rPr lang="tr-TR" sz="1200" b="1" i="0" u="none" strike="noStrike" kern="1200" baseline="0" dirty="0" smtClean="0">
                <a:solidFill>
                  <a:schemeClr val="tx1"/>
                </a:solidFill>
                <a:latin typeface="+mn-lt"/>
                <a:ea typeface="+mn-ea"/>
                <a:cs typeface="+mn-cs"/>
              </a:rPr>
              <a:t>Eğitmen için arka plan bilgisi: </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Türkiye’de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ÇİM’lerin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kuruluşunu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öngören</a:t>
            </a:r>
            <a:r>
              <a:rPr lang="en-US" sz="1200" b="0" i="0" u="none" strike="noStrike" kern="1200" baseline="0" dirty="0" smtClean="0">
                <a:solidFill>
                  <a:schemeClr val="tx1"/>
                </a:solidFill>
                <a:latin typeface="+mn-lt"/>
                <a:ea typeface="+mn-ea"/>
                <a:cs typeface="+mn-cs"/>
              </a:rPr>
              <a:t> ilk </a:t>
            </a:r>
            <a:r>
              <a:rPr lang="en-US" sz="1200" b="0" i="0" u="none" strike="noStrike" kern="1200" baseline="0" dirty="0" err="1" smtClean="0">
                <a:solidFill>
                  <a:schemeClr val="tx1"/>
                </a:solidFill>
                <a:latin typeface="+mn-lt"/>
                <a:ea typeface="+mn-ea"/>
                <a:cs typeface="+mn-cs"/>
              </a:rPr>
              <a:t>düzenleme</a:t>
            </a:r>
            <a:r>
              <a:rPr lang="en-US" sz="1200" b="0" i="0" u="none" strike="noStrike" kern="1200" baseline="0" dirty="0" smtClean="0">
                <a:solidFill>
                  <a:schemeClr val="tx1"/>
                </a:solidFill>
                <a:latin typeface="+mn-lt"/>
                <a:ea typeface="+mn-ea"/>
                <a:cs typeface="+mn-cs"/>
              </a:rPr>
              <a:t> 04.10.2012 </a:t>
            </a:r>
            <a:r>
              <a:rPr lang="en-US" sz="1200" b="0" i="0" u="none" strike="noStrike" kern="1200" baseline="0" dirty="0" err="1" smtClean="0">
                <a:solidFill>
                  <a:schemeClr val="tx1"/>
                </a:solidFill>
                <a:latin typeface="+mn-lt"/>
                <a:ea typeface="+mn-ea"/>
                <a:cs typeface="+mn-cs"/>
              </a:rPr>
              <a:t>tarih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28431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Gazete’de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yayınlanan</a:t>
            </a:r>
            <a:r>
              <a:rPr lang="en-US" sz="1200" b="0" i="0" u="none" strike="noStrike" kern="1200" baseline="0" dirty="0" smtClean="0">
                <a:solidFill>
                  <a:schemeClr val="tx1"/>
                </a:solidFill>
                <a:latin typeface="+mn-lt"/>
                <a:ea typeface="+mn-ea"/>
                <a:cs typeface="+mn-cs"/>
              </a:rPr>
              <a:t> 2012/20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Başbakanlık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Genelgesi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olup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genelgede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ÇİM’lerin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kuruluş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amaçları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şekilde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açıklanmıştır</a:t>
            </a:r>
            <a:r>
              <a:rPr lang="en-US" sz="1200" b="0" i="0" u="none" strike="noStrike" kern="1200" baseline="0" dirty="0" smtClean="0">
                <a:solidFill>
                  <a:schemeClr val="tx1"/>
                </a:solidFill>
                <a:latin typeface="+mn-lt"/>
                <a:ea typeface="+mn-ea"/>
                <a:cs typeface="+mn-cs"/>
              </a:rPr>
              <a:t>:</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Ülkemizde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veya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ailesi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yaşanan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olumsuzlukları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pek</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çok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sebeple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gizleme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eğilimindedir</a:t>
            </a:r>
            <a:r>
              <a:rPr lang="en-US" sz="1200" b="0" i="1" u="none" strike="noStrike" kern="1200" baseline="0" dirty="0" smtClean="0">
                <a:solidFill>
                  <a:schemeClr val="tx1"/>
                </a:solidFill>
                <a:latin typeface="+mn-lt"/>
                <a:ea typeface="+mn-ea"/>
                <a:cs typeface="+mn-cs"/>
              </a:rPr>
              <a:t>. Bu </a:t>
            </a:r>
            <a:r>
              <a:rPr lang="en-US" sz="1200" b="0" i="1" u="none" strike="noStrike" kern="1200" baseline="0" dirty="0" err="1" smtClean="0">
                <a:solidFill>
                  <a:schemeClr val="tx1"/>
                </a:solidFill>
                <a:latin typeface="+mn-lt"/>
                <a:ea typeface="+mn-ea"/>
                <a:cs typeface="+mn-cs"/>
              </a:rPr>
              <a:t>sebeple</a:t>
            </a:r>
            <a:r>
              <a:rPr lang="en-US" sz="1200" b="0" i="1" u="none" strike="noStrike" kern="1200" baseline="0" dirty="0" smtClean="0">
                <a:solidFill>
                  <a:schemeClr val="tx1"/>
                </a:solidFill>
                <a:latin typeface="+mn-lt"/>
                <a:ea typeface="+mn-ea"/>
                <a:cs typeface="+mn-cs"/>
              </a:rPr>
              <a:t> de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verilmesi</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zorunlu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hukuki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tıbbi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ruhsal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sosyal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destek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aksayabilmektedir</a:t>
            </a:r>
            <a:r>
              <a:rPr lang="en-US" sz="1200" b="0" i="1" u="none" strike="noStrike" kern="1200" baseline="0" dirty="0" smtClean="0">
                <a:solidFill>
                  <a:schemeClr val="tx1"/>
                </a:solidFill>
                <a:latin typeface="+mn-lt"/>
                <a:ea typeface="+mn-ea"/>
                <a:cs typeface="+mn-cs"/>
              </a:rPr>
              <a:t>.</a:t>
            </a:r>
          </a:p>
          <a:p>
            <a:r>
              <a:rPr lang="en-US" sz="1200" b="0" i="1" u="none" strike="noStrike" kern="1200" baseline="0" dirty="0" err="1" smtClean="0">
                <a:solidFill>
                  <a:schemeClr val="tx1"/>
                </a:solidFill>
                <a:latin typeface="+mn-lt"/>
                <a:ea typeface="+mn-ea"/>
                <a:cs typeface="+mn-cs"/>
              </a:rPr>
              <a:t>Mağdur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kolluk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kuvvetleri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adli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merciler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kurumları</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tarafından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ayrı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ayrı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değerlendirilmesi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süreçte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yaşadıklarını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defalarca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dile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getirmek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zorunda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bırakılması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gizliliğin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yeterince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sağlanamaması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ilgili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kurumlarda</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çocukla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görüşme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yapanların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çocuğun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ruhsal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durumunu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gözeterek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görüşme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yapabilecek</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yeterlikte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eğitime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olmaması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halinde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çocuğun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uğradığı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travma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daha</a:t>
            </a:r>
            <a:r>
              <a:rPr lang="en-US" sz="1200" b="0" i="1" u="none" strike="noStrike" kern="1200" baseline="0" dirty="0" smtClean="0">
                <a:solidFill>
                  <a:schemeClr val="tx1"/>
                </a:solidFill>
                <a:latin typeface="+mn-lt"/>
                <a:ea typeface="+mn-ea"/>
                <a:cs typeface="+mn-cs"/>
              </a:rPr>
              <a:t> da</a:t>
            </a:r>
          </a:p>
          <a:p>
            <a:r>
              <a:rPr lang="en-US" sz="1200" b="0" i="1" u="none" strike="noStrike" kern="1200" baseline="0" dirty="0" err="1" smtClean="0">
                <a:solidFill>
                  <a:schemeClr val="tx1"/>
                </a:solidFill>
                <a:latin typeface="+mn-lt"/>
                <a:ea typeface="+mn-ea"/>
                <a:cs typeface="+mn-cs"/>
              </a:rPr>
              <a:t>şiddetlenmektedir</a:t>
            </a:r>
            <a:r>
              <a:rPr lang="en-US" sz="1200" b="0" i="1" u="none" strike="noStrike" kern="1200" baseline="0" dirty="0" smtClean="0">
                <a:solidFill>
                  <a:schemeClr val="tx1"/>
                </a:solidFill>
                <a:latin typeface="+mn-lt"/>
                <a:ea typeface="+mn-ea"/>
                <a:cs typeface="+mn-cs"/>
              </a:rPr>
              <a:t>.</a:t>
            </a:r>
            <a:endParaRPr lang="tr-TR" sz="1200" b="0" i="1" u="none" strike="noStrike" kern="1200" baseline="0" dirty="0" smtClean="0">
              <a:solidFill>
                <a:schemeClr val="tx1"/>
              </a:solidFill>
              <a:latin typeface="+mn-lt"/>
              <a:ea typeface="+mn-ea"/>
              <a:cs typeface="+mn-cs"/>
            </a:endParaRPr>
          </a:p>
          <a:p>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Yukarıda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belirtilen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hususlar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dikkate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alınarak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istismarının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önlenmesi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bilinçli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etkin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şekilde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müdahale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edilmesi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amacıyla</a:t>
            </a:r>
            <a:r>
              <a:rPr lang="en-US" sz="1200" b="0" i="1" u="none" strike="noStrike" kern="1200" baseline="0" dirty="0" smtClean="0">
                <a:solidFill>
                  <a:schemeClr val="tx1"/>
                </a:solidFill>
                <a:latin typeface="+mn-lt"/>
                <a:ea typeface="+mn-ea"/>
                <a:cs typeface="+mn-cs"/>
              </a:rPr>
              <a:t>,</a:t>
            </a:r>
          </a:p>
          <a:p>
            <a:r>
              <a:rPr lang="en-US" sz="1200" b="0" i="1" u="none" strike="noStrike" kern="1200" baseline="0" dirty="0" err="1" smtClean="0">
                <a:solidFill>
                  <a:schemeClr val="tx1"/>
                </a:solidFill>
                <a:latin typeface="+mn-lt"/>
                <a:ea typeface="+mn-ea"/>
                <a:cs typeface="+mn-cs"/>
              </a:rPr>
              <a:t>öncelikli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olarak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cinsel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uğramış</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ikincil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örselenmesini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asgariye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indirmek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adli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tıbbi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işlemlerin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alanda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eğitimli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kişilerden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oluşan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merkezde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tek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seferde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gerçekleştirilmesini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temin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etmek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üzere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Bakanlığına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bağlı</a:t>
            </a:r>
            <a:endParaRPr lang="tr-TR"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hastaneler</a:t>
            </a:r>
            <a:r>
              <a:rPr lang="en-US" sz="1200" b="0" i="1"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kurumlar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bünyesinde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İzlem</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Merkezlerinin</a:t>
            </a:r>
            <a:r>
              <a:rPr lang="en-US" sz="1200" b="0" i="1" u="none" strike="noStrike" kern="1200" baseline="0" dirty="0" smtClean="0">
                <a:solidFill>
                  <a:schemeClr val="tx1"/>
                </a:solidFill>
                <a:latin typeface="+mn-lt"/>
                <a:ea typeface="+mn-ea"/>
                <a:cs typeface="+mn-cs"/>
              </a:rPr>
              <a:t> (ÇİM) </a:t>
            </a:r>
            <a:r>
              <a:rPr lang="en-US" sz="1200" b="0" i="1" u="none" strike="noStrike" kern="1200" baseline="0" dirty="0" err="1" smtClean="0">
                <a:solidFill>
                  <a:schemeClr val="tx1"/>
                </a:solidFill>
                <a:latin typeface="+mn-lt"/>
                <a:ea typeface="+mn-ea"/>
                <a:cs typeface="+mn-cs"/>
              </a:rPr>
              <a:t>kurulması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merkezlerin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işleyişinin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Bakanlığınca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koordine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edilmesi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gerekli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görülmüştür</a:t>
            </a:r>
            <a:r>
              <a:rPr lang="en-US" sz="1200" b="0" i="0" u="none" strike="noStrike" kern="1200" baseline="0" dirty="0" smtClean="0">
                <a:solidFill>
                  <a:schemeClr val="tx1"/>
                </a:solidFill>
                <a:latin typeface="+mn-lt"/>
                <a:ea typeface="+mn-ea"/>
                <a:cs typeface="+mn-cs"/>
              </a:rPr>
              <a:t>.”</a:t>
            </a:r>
            <a:endParaRPr lang="tr-TR"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Çocuk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uğrayan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bilinçli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etkin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şekilde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müdahale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edilmesi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amacıyla</a:t>
            </a:r>
            <a:r>
              <a:rPr lang="en-US" sz="1200" b="0" i="0" u="none" strike="noStrike" kern="1200" baseline="0" dirty="0" smtClean="0">
                <a:solidFill>
                  <a:schemeClr val="tx1"/>
                </a:solidFill>
                <a:latin typeface="+mn-lt"/>
                <a:ea typeface="+mn-ea"/>
                <a:cs typeface="+mn-cs"/>
              </a:rPr>
              <a:t> 4 </a:t>
            </a:r>
            <a:r>
              <a:rPr lang="en-US" sz="1200" b="0" i="0" u="none" strike="noStrike" kern="1200" baseline="0" dirty="0" err="1" smtClean="0">
                <a:solidFill>
                  <a:schemeClr val="tx1"/>
                </a:solidFill>
                <a:latin typeface="+mn-lt"/>
                <a:ea typeface="+mn-ea"/>
                <a:cs typeface="+mn-cs"/>
              </a:rPr>
              <a:t>Ekim</a:t>
            </a:r>
            <a:r>
              <a:rPr lang="en-US" sz="1200" b="0" i="0" u="none" strike="noStrike" kern="1200" baseline="0" dirty="0" smtClean="0">
                <a:solidFill>
                  <a:schemeClr val="tx1"/>
                </a:solidFill>
                <a:latin typeface="+mn-lt"/>
                <a:ea typeface="+mn-ea"/>
                <a:cs typeface="+mn-cs"/>
              </a:rPr>
              <a:t> 2012 </a:t>
            </a:r>
            <a:r>
              <a:rPr lang="en-US" sz="1200" b="0" i="0" u="none" strike="noStrike" kern="1200" baseline="0" dirty="0" err="1" smtClean="0">
                <a:solidFill>
                  <a:schemeClr val="tx1"/>
                </a:solidFill>
                <a:latin typeface="+mn-lt"/>
                <a:ea typeface="+mn-ea"/>
                <a:cs typeface="+mn-cs"/>
              </a:rPr>
              <a:t>tarihli</a:t>
            </a:r>
            <a:r>
              <a:rPr lang="en-US" sz="1200" b="0" i="0" u="none" strike="noStrike" kern="1200" baseline="0" dirty="0" smtClean="0">
                <a:solidFill>
                  <a:schemeClr val="tx1"/>
                </a:solidFill>
                <a:latin typeface="+mn-lt"/>
                <a:ea typeface="+mn-ea"/>
                <a:cs typeface="+mn-cs"/>
              </a:rPr>
              <a:t> 28431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gazete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yayımlanan</a:t>
            </a:r>
            <a:r>
              <a:rPr lang="en-US" sz="1200" b="0" i="0" u="none" strike="noStrike" kern="1200" baseline="0" dirty="0" smtClean="0">
                <a:solidFill>
                  <a:schemeClr val="tx1"/>
                </a:solidFill>
                <a:latin typeface="+mn-lt"/>
                <a:ea typeface="+mn-ea"/>
                <a:cs typeface="+mn-cs"/>
              </a:rPr>
              <a:t> 2012/20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Başbakanlık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Genelgesine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istinaden</a:t>
            </a:r>
            <a:r>
              <a:rPr lang="en-US" sz="1200" b="0"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Çocuk</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İzlem</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Merkezi</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Koordinasyon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Kurulu</a:t>
            </a:r>
            <a:r>
              <a:rPr lang="en-US" sz="1200" b="1"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oluşturulmuştur</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smtClean="0">
                <a:solidFill>
                  <a:schemeClr val="tx1"/>
                </a:solidFill>
                <a:latin typeface="+mn-lt"/>
                <a:ea typeface="+mn-ea"/>
                <a:cs typeface="+mn-cs"/>
              </a:rPr>
              <a:t>Çocuk İzlem Merkezleri’nin kuruluş amacını ve cinsel istismara uğrayan çocuklarla ilgili uygulamalardaki yerini aktarınız. </a:t>
            </a:r>
          </a:p>
          <a:p>
            <a:r>
              <a:rPr lang="tr-TR" sz="1200" b="0" i="0" u="none" strike="noStrike" kern="1200" baseline="0" dirty="0" err="1" smtClean="0">
                <a:solidFill>
                  <a:schemeClr val="tx1"/>
                </a:solidFill>
                <a:latin typeface="+mn-lt"/>
                <a:ea typeface="+mn-ea"/>
                <a:cs typeface="+mn-cs"/>
              </a:rPr>
              <a:t>ÇİM’lerin</a:t>
            </a:r>
            <a:r>
              <a:rPr lang="tr-TR" sz="1200" b="0" i="0" u="none" strike="noStrike" kern="1200" baseline="0" dirty="0" smtClean="0">
                <a:solidFill>
                  <a:schemeClr val="tx1"/>
                </a:solidFill>
                <a:latin typeface="+mn-lt"/>
                <a:ea typeface="+mn-ea"/>
                <a:cs typeface="+mn-cs"/>
              </a:rPr>
              <a:t> en önemli işlevinin, istismara uğrayan çocuğun adalet sistemi içerisinde yaşadıklarını defalarca dile getirmek zorunda kalmasının yarattığı olumsuzlukları gidermek ve ihtiyaç duyduğu hizmetlere tek çatı altında ulaşmak olduğunu vurgulayınız. </a:t>
            </a:r>
          </a:p>
          <a:p>
            <a:r>
              <a:rPr lang="tr-TR" sz="1200" b="0" i="0" u="none" strike="noStrike" kern="1200" baseline="0" dirty="0" smtClean="0">
                <a:solidFill>
                  <a:schemeClr val="tx1"/>
                </a:solidFill>
                <a:latin typeface="+mn-lt"/>
                <a:ea typeface="+mn-ea"/>
                <a:cs typeface="+mn-cs"/>
              </a:rPr>
              <a:t>Pilot uygulama olarak 2012 tarihinde başlayan uygulamanın, Haziran 2016 tarihi itibariyle Gaziantep dahil olmak üzere 29 ilde bulunduğunu belirtiniz. </a:t>
            </a:r>
          </a:p>
          <a:p>
            <a:endParaRPr lang="tr-TR" sz="1200" b="0" i="0" u="none" strike="noStrike" kern="1200" baseline="0" dirty="0" smtClean="0">
              <a:solidFill>
                <a:schemeClr val="tx1"/>
              </a:solidFill>
              <a:latin typeface="+mn-lt"/>
              <a:ea typeface="+mn-ea"/>
              <a:cs typeface="+mn-cs"/>
            </a:endParaRPr>
          </a:p>
          <a:p>
            <a:r>
              <a:rPr lang="tr-TR" sz="1200" b="1" i="0" u="none" strike="noStrike" kern="1200" baseline="0" dirty="0" smtClean="0">
                <a:solidFill>
                  <a:schemeClr val="tx1"/>
                </a:solidFill>
                <a:latin typeface="+mn-lt"/>
                <a:ea typeface="+mn-ea"/>
                <a:cs typeface="+mn-cs"/>
              </a:rPr>
              <a:t>Eğitmen için arka plan bilgisi: </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Türkiye’de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ÇİM’lerin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kuruluşunu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öngören</a:t>
            </a:r>
            <a:r>
              <a:rPr lang="en-US" sz="1200" b="0" i="0" u="none" strike="noStrike" kern="1200" baseline="0" dirty="0" smtClean="0">
                <a:solidFill>
                  <a:schemeClr val="tx1"/>
                </a:solidFill>
                <a:latin typeface="+mn-lt"/>
                <a:ea typeface="+mn-ea"/>
                <a:cs typeface="+mn-cs"/>
              </a:rPr>
              <a:t> ilk </a:t>
            </a:r>
            <a:r>
              <a:rPr lang="en-US" sz="1200" b="0" i="0" u="none" strike="noStrike" kern="1200" baseline="0" dirty="0" err="1" smtClean="0">
                <a:solidFill>
                  <a:schemeClr val="tx1"/>
                </a:solidFill>
                <a:latin typeface="+mn-lt"/>
                <a:ea typeface="+mn-ea"/>
                <a:cs typeface="+mn-cs"/>
              </a:rPr>
              <a:t>düzenleme</a:t>
            </a:r>
            <a:r>
              <a:rPr lang="en-US" sz="1200" b="0" i="0" u="none" strike="noStrike" kern="1200" baseline="0" dirty="0" smtClean="0">
                <a:solidFill>
                  <a:schemeClr val="tx1"/>
                </a:solidFill>
                <a:latin typeface="+mn-lt"/>
                <a:ea typeface="+mn-ea"/>
                <a:cs typeface="+mn-cs"/>
              </a:rPr>
              <a:t> 04.10.2012 </a:t>
            </a:r>
            <a:r>
              <a:rPr lang="en-US" sz="1200" b="0" i="0" u="none" strike="noStrike" kern="1200" baseline="0" dirty="0" err="1" smtClean="0">
                <a:solidFill>
                  <a:schemeClr val="tx1"/>
                </a:solidFill>
                <a:latin typeface="+mn-lt"/>
                <a:ea typeface="+mn-ea"/>
                <a:cs typeface="+mn-cs"/>
              </a:rPr>
              <a:t>tarih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28431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Gazete’de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yayınlanan</a:t>
            </a:r>
            <a:r>
              <a:rPr lang="en-US" sz="1200" b="0" i="0" u="none" strike="noStrike" kern="1200" baseline="0" dirty="0" smtClean="0">
                <a:solidFill>
                  <a:schemeClr val="tx1"/>
                </a:solidFill>
                <a:latin typeface="+mn-lt"/>
                <a:ea typeface="+mn-ea"/>
                <a:cs typeface="+mn-cs"/>
              </a:rPr>
              <a:t> 2012/20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Başbakanlık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Genelgesi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olup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genelgede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ÇİM’lerin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kuruluş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amaçları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şekilde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açıklanmıştır</a:t>
            </a:r>
            <a:r>
              <a:rPr lang="en-US" sz="1200" b="0" i="0" u="none" strike="noStrike" kern="1200" baseline="0" dirty="0" smtClean="0">
                <a:solidFill>
                  <a:schemeClr val="tx1"/>
                </a:solidFill>
                <a:latin typeface="+mn-lt"/>
                <a:ea typeface="+mn-ea"/>
                <a:cs typeface="+mn-cs"/>
              </a:rPr>
              <a:t>:</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Ülkemizde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veya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ailesi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yaşanan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olumsuzlukları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pek</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çok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sebeple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gizleme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eğilimindedir</a:t>
            </a:r>
            <a:r>
              <a:rPr lang="en-US" sz="1200" b="0" i="1" u="none" strike="noStrike" kern="1200" baseline="0" dirty="0" smtClean="0">
                <a:solidFill>
                  <a:schemeClr val="tx1"/>
                </a:solidFill>
                <a:latin typeface="+mn-lt"/>
                <a:ea typeface="+mn-ea"/>
                <a:cs typeface="+mn-cs"/>
              </a:rPr>
              <a:t>. Bu </a:t>
            </a:r>
            <a:r>
              <a:rPr lang="en-US" sz="1200" b="0" i="1" u="none" strike="noStrike" kern="1200" baseline="0" dirty="0" err="1" smtClean="0">
                <a:solidFill>
                  <a:schemeClr val="tx1"/>
                </a:solidFill>
                <a:latin typeface="+mn-lt"/>
                <a:ea typeface="+mn-ea"/>
                <a:cs typeface="+mn-cs"/>
              </a:rPr>
              <a:t>sebeple</a:t>
            </a:r>
            <a:r>
              <a:rPr lang="en-US" sz="1200" b="0" i="1" u="none" strike="noStrike" kern="1200" baseline="0" dirty="0" smtClean="0">
                <a:solidFill>
                  <a:schemeClr val="tx1"/>
                </a:solidFill>
                <a:latin typeface="+mn-lt"/>
                <a:ea typeface="+mn-ea"/>
                <a:cs typeface="+mn-cs"/>
              </a:rPr>
              <a:t> de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verilmesi</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zorunlu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hukuki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tıbbi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ruhsal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sosyal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destek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aksayabilmektedir</a:t>
            </a:r>
            <a:r>
              <a:rPr lang="en-US" sz="1200" b="0" i="1" u="none" strike="noStrike" kern="1200" baseline="0" dirty="0" smtClean="0">
                <a:solidFill>
                  <a:schemeClr val="tx1"/>
                </a:solidFill>
                <a:latin typeface="+mn-lt"/>
                <a:ea typeface="+mn-ea"/>
                <a:cs typeface="+mn-cs"/>
              </a:rPr>
              <a:t>.</a:t>
            </a:r>
          </a:p>
          <a:p>
            <a:r>
              <a:rPr lang="en-US" sz="1200" b="0" i="1" u="none" strike="noStrike" kern="1200" baseline="0" dirty="0" err="1" smtClean="0">
                <a:solidFill>
                  <a:schemeClr val="tx1"/>
                </a:solidFill>
                <a:latin typeface="+mn-lt"/>
                <a:ea typeface="+mn-ea"/>
                <a:cs typeface="+mn-cs"/>
              </a:rPr>
              <a:t>Mağdur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kolluk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kuvvetleri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adli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merciler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kurumları</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tarafından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ayrı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ayrı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değerlendirilmesi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süreçte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yaşadıklarını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defalarca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dile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getirmek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zorunda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bırakılması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gizliliğin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yeterince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sağlanamaması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ilgili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kurumlarda</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çocukla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görüşme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yapanların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çocuğun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ruhsal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durumunu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gözeterek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görüşme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yapabilecek</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yeterlikte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eğitime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olmaması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halinde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çocuğun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uğradığı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travma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daha</a:t>
            </a:r>
            <a:r>
              <a:rPr lang="en-US" sz="1200" b="0" i="1" u="none" strike="noStrike" kern="1200" baseline="0" dirty="0" smtClean="0">
                <a:solidFill>
                  <a:schemeClr val="tx1"/>
                </a:solidFill>
                <a:latin typeface="+mn-lt"/>
                <a:ea typeface="+mn-ea"/>
                <a:cs typeface="+mn-cs"/>
              </a:rPr>
              <a:t> da</a:t>
            </a:r>
          </a:p>
          <a:p>
            <a:r>
              <a:rPr lang="en-US" sz="1200" b="0" i="1" u="none" strike="noStrike" kern="1200" baseline="0" dirty="0" err="1" smtClean="0">
                <a:solidFill>
                  <a:schemeClr val="tx1"/>
                </a:solidFill>
                <a:latin typeface="+mn-lt"/>
                <a:ea typeface="+mn-ea"/>
                <a:cs typeface="+mn-cs"/>
              </a:rPr>
              <a:t>şiddetlenmektedir</a:t>
            </a:r>
            <a:r>
              <a:rPr lang="en-US" sz="1200" b="0" i="1" u="none" strike="noStrike" kern="1200" baseline="0" dirty="0" smtClean="0">
                <a:solidFill>
                  <a:schemeClr val="tx1"/>
                </a:solidFill>
                <a:latin typeface="+mn-lt"/>
                <a:ea typeface="+mn-ea"/>
                <a:cs typeface="+mn-cs"/>
              </a:rPr>
              <a:t>.</a:t>
            </a:r>
            <a:endParaRPr lang="tr-TR" sz="1200" b="0" i="1" u="none" strike="noStrike" kern="1200" baseline="0" dirty="0" smtClean="0">
              <a:solidFill>
                <a:schemeClr val="tx1"/>
              </a:solidFill>
              <a:latin typeface="+mn-lt"/>
              <a:ea typeface="+mn-ea"/>
              <a:cs typeface="+mn-cs"/>
            </a:endParaRPr>
          </a:p>
          <a:p>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Yukarıda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belirtilen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hususlar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dikkate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alınarak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istismarının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önlenmesi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uğrayan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bilinçli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etkin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şekilde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müdahale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edilmesi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amacıyla</a:t>
            </a:r>
            <a:r>
              <a:rPr lang="en-US" sz="1200" b="0" i="1" u="none" strike="noStrike" kern="1200" baseline="0" dirty="0" smtClean="0">
                <a:solidFill>
                  <a:schemeClr val="tx1"/>
                </a:solidFill>
                <a:latin typeface="+mn-lt"/>
                <a:ea typeface="+mn-ea"/>
                <a:cs typeface="+mn-cs"/>
              </a:rPr>
              <a:t>,</a:t>
            </a:r>
          </a:p>
          <a:p>
            <a:r>
              <a:rPr lang="en-US" sz="1200" b="0" i="1" u="none" strike="noStrike" kern="1200" baseline="0" dirty="0" err="1" smtClean="0">
                <a:solidFill>
                  <a:schemeClr val="tx1"/>
                </a:solidFill>
                <a:latin typeface="+mn-lt"/>
                <a:ea typeface="+mn-ea"/>
                <a:cs typeface="+mn-cs"/>
              </a:rPr>
              <a:t>öncelikli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olarak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cinsel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istismara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uğramış</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çocukların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ikincil</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örselenmesini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asgariye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indirmek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adli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tıbbi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işlemlerin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alanda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eğitimli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kişilerden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oluşan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bir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merkezde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tek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seferde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gerçekleştirilmesini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temin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etmek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üzere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Bakanlığına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bağlı</a:t>
            </a:r>
            <a:endParaRPr lang="tr-TR"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hastaneler</a:t>
            </a:r>
            <a:r>
              <a:rPr lang="en-US" sz="1200" b="0" i="1" u="none" strike="noStrike" kern="1200" baseline="0" dirty="0" smtClean="0">
                <a:solidFill>
                  <a:schemeClr val="tx1"/>
                </a:solidFill>
                <a:latin typeface="+mn-lt"/>
                <a:ea typeface="+mn-ea"/>
                <a:cs typeface="+mn-cs"/>
              </a:rPr>
              <a:t>/</a:t>
            </a:r>
            <a:r>
              <a:rPr lang="en-US" sz="1200" b="0" i="1" u="none" strike="noStrike" kern="1200" baseline="0" dirty="0" err="1" smtClean="0">
                <a:solidFill>
                  <a:schemeClr val="tx1"/>
                </a:solidFill>
                <a:latin typeface="+mn-lt"/>
                <a:ea typeface="+mn-ea"/>
                <a:cs typeface="+mn-cs"/>
              </a:rPr>
              <a:t>kurumlar</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bünyesinde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Çocuk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İzlem</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Merkezlerinin</a:t>
            </a:r>
            <a:r>
              <a:rPr lang="en-US" sz="1200" b="0" i="1" u="none" strike="noStrike" kern="1200" baseline="0" dirty="0" smtClean="0">
                <a:solidFill>
                  <a:schemeClr val="tx1"/>
                </a:solidFill>
                <a:latin typeface="+mn-lt"/>
                <a:ea typeface="+mn-ea"/>
                <a:cs typeface="+mn-cs"/>
              </a:rPr>
              <a:t> (ÇİM) </a:t>
            </a:r>
            <a:r>
              <a:rPr lang="en-US" sz="1200" b="0" i="1" u="none" strike="noStrike" kern="1200" baseline="0" dirty="0" err="1" smtClean="0">
                <a:solidFill>
                  <a:schemeClr val="tx1"/>
                </a:solidFill>
                <a:latin typeface="+mn-lt"/>
                <a:ea typeface="+mn-ea"/>
                <a:cs typeface="+mn-cs"/>
              </a:rPr>
              <a:t>kurulması</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ve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bu</a:t>
            </a:r>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err="1" smtClean="0">
                <a:solidFill>
                  <a:schemeClr val="tx1"/>
                </a:solidFill>
                <a:latin typeface="+mn-lt"/>
                <a:ea typeface="+mn-ea"/>
                <a:cs typeface="+mn-cs"/>
              </a:rPr>
              <a:t>merkezlerin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işleyişinin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Sağlık</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Bakanlığınca</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koordine</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edilmesi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gerekli</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görülmüştür</a:t>
            </a:r>
            <a:r>
              <a:rPr lang="en-US" sz="1200" b="0" i="0" u="none" strike="noStrike" kern="1200" baseline="0" dirty="0" smtClean="0">
                <a:solidFill>
                  <a:schemeClr val="tx1"/>
                </a:solidFill>
                <a:latin typeface="+mn-lt"/>
                <a:ea typeface="+mn-ea"/>
                <a:cs typeface="+mn-cs"/>
              </a:rPr>
              <a:t>.”</a:t>
            </a:r>
            <a:endParaRPr lang="tr-TR"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Çocuk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uğrayan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bilinçli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etkin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şekilde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müdahale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edilmesi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amacıyla</a:t>
            </a:r>
            <a:r>
              <a:rPr lang="en-US" sz="1200" b="0" i="0" u="none" strike="noStrike" kern="1200" baseline="0" dirty="0" smtClean="0">
                <a:solidFill>
                  <a:schemeClr val="tx1"/>
                </a:solidFill>
                <a:latin typeface="+mn-lt"/>
                <a:ea typeface="+mn-ea"/>
                <a:cs typeface="+mn-cs"/>
              </a:rPr>
              <a:t> 4 </a:t>
            </a:r>
            <a:r>
              <a:rPr lang="en-US" sz="1200" b="0" i="0" u="none" strike="noStrike" kern="1200" baseline="0" dirty="0" err="1" smtClean="0">
                <a:solidFill>
                  <a:schemeClr val="tx1"/>
                </a:solidFill>
                <a:latin typeface="+mn-lt"/>
                <a:ea typeface="+mn-ea"/>
                <a:cs typeface="+mn-cs"/>
              </a:rPr>
              <a:t>Ekim</a:t>
            </a:r>
            <a:r>
              <a:rPr lang="en-US" sz="1200" b="0" i="0" u="none" strike="noStrike" kern="1200" baseline="0" dirty="0" smtClean="0">
                <a:solidFill>
                  <a:schemeClr val="tx1"/>
                </a:solidFill>
                <a:latin typeface="+mn-lt"/>
                <a:ea typeface="+mn-ea"/>
                <a:cs typeface="+mn-cs"/>
              </a:rPr>
              <a:t> 2012 </a:t>
            </a:r>
            <a:r>
              <a:rPr lang="en-US" sz="1200" b="0" i="0" u="none" strike="noStrike" kern="1200" baseline="0" dirty="0" err="1" smtClean="0">
                <a:solidFill>
                  <a:schemeClr val="tx1"/>
                </a:solidFill>
                <a:latin typeface="+mn-lt"/>
                <a:ea typeface="+mn-ea"/>
                <a:cs typeface="+mn-cs"/>
              </a:rPr>
              <a:t>tarihli</a:t>
            </a:r>
            <a:r>
              <a:rPr lang="en-US" sz="1200" b="0" i="0" u="none" strike="noStrike" kern="1200" baseline="0" dirty="0" smtClean="0">
                <a:solidFill>
                  <a:schemeClr val="tx1"/>
                </a:solidFill>
                <a:latin typeface="+mn-lt"/>
                <a:ea typeface="+mn-ea"/>
                <a:cs typeface="+mn-cs"/>
              </a:rPr>
              <a:t> 28431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gazete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yayımlanan</a:t>
            </a:r>
            <a:r>
              <a:rPr lang="en-US" sz="1200" b="0" i="0" u="none" strike="noStrike" kern="1200" baseline="0" dirty="0" smtClean="0">
                <a:solidFill>
                  <a:schemeClr val="tx1"/>
                </a:solidFill>
                <a:latin typeface="+mn-lt"/>
                <a:ea typeface="+mn-ea"/>
                <a:cs typeface="+mn-cs"/>
              </a:rPr>
              <a:t> 2012/20 </a:t>
            </a:r>
            <a:r>
              <a:rPr lang="en-US" sz="1200" b="0" i="0" u="none" strike="noStrike" kern="1200" baseline="0" dirty="0" err="1" smtClean="0">
                <a:solidFill>
                  <a:schemeClr val="tx1"/>
                </a:solidFill>
                <a:latin typeface="+mn-lt"/>
                <a:ea typeface="+mn-ea"/>
                <a:cs typeface="+mn-cs"/>
              </a:rPr>
              <a:t>sayılı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Başbakanlık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Genelgesine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istinaden</a:t>
            </a:r>
            <a:r>
              <a:rPr lang="en-US" sz="1200" b="0"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Çocuk</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İzlem</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Merkezi</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Koordinasyon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Kurulu</a:t>
            </a:r>
            <a:r>
              <a:rPr lang="en-US" sz="1200" b="1"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oluşturulmuştur</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15</a:t>
            </a:fld>
            <a:endParaRPr lang="en-US"/>
          </a:p>
        </p:txBody>
      </p:sp>
    </p:spTree>
    <p:extLst>
      <p:ext uri="{BB962C8B-B14F-4D97-AF65-F5344CB8AC3E}">
        <p14:creationId xmlns:p14="http://schemas.microsoft.com/office/powerpoint/2010/main" val="102513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smtClean="0"/>
              <a:t>ÇİM’lerin</a:t>
            </a:r>
            <a:r>
              <a:rPr lang="tr-TR" dirty="0" smtClean="0"/>
              <a:t> işleyişi hakkındaki temel bilgileri aktarınız:</a:t>
            </a:r>
          </a:p>
          <a:p>
            <a:endParaRPr lang="tr-TR"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tr-TR" sz="1200" kern="1200" dirty="0" err="1" smtClean="0">
                <a:solidFill>
                  <a:schemeClr val="tx1"/>
                </a:solidFill>
                <a:effectLst/>
                <a:latin typeface="+mn-lt"/>
                <a:ea typeface="+mn-ea"/>
                <a:cs typeface="+mn-cs"/>
              </a:rPr>
              <a:t>ÇİM’ler</a:t>
            </a:r>
            <a:r>
              <a:rPr lang="tr-TR" sz="1200" kern="1200" dirty="0" smtClean="0">
                <a:solidFill>
                  <a:schemeClr val="tx1"/>
                </a:solidFill>
                <a:effectLst/>
                <a:latin typeface="+mn-lt"/>
                <a:ea typeface="+mn-ea"/>
                <a:cs typeface="+mn-cs"/>
              </a:rPr>
              <a:t>, Sağlık Bakanlığına bağlıdır ve özellikle çocuk hastanelerin içerisindedir. Çocukların güvenliği açısından </a:t>
            </a:r>
            <a:r>
              <a:rPr lang="tr-TR" sz="1200" kern="1200" dirty="0" err="1" smtClean="0">
                <a:solidFill>
                  <a:schemeClr val="tx1"/>
                </a:solidFill>
                <a:effectLst/>
                <a:latin typeface="+mn-lt"/>
                <a:ea typeface="+mn-ea"/>
                <a:cs typeface="+mn-cs"/>
              </a:rPr>
              <a:t>ÇİM’in</a:t>
            </a:r>
            <a:r>
              <a:rPr lang="tr-TR" sz="1200" kern="1200" dirty="0" smtClean="0">
                <a:solidFill>
                  <a:schemeClr val="tx1"/>
                </a:solidFill>
                <a:effectLst/>
                <a:latin typeface="+mn-lt"/>
                <a:ea typeface="+mn-ea"/>
                <a:cs typeface="+mn-cs"/>
              </a:rPr>
              <a:t> olduğu yerler söylenilmemektedir.</a:t>
            </a:r>
          </a:p>
          <a:p>
            <a:pPr lvl="0"/>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çocuk getirildikten sonra </a:t>
            </a:r>
            <a:r>
              <a:rPr lang="tr-TR" sz="1200" kern="1200" dirty="0" err="1" smtClean="0">
                <a:solidFill>
                  <a:schemeClr val="tx1"/>
                </a:solidFill>
                <a:effectLst/>
                <a:latin typeface="+mn-lt"/>
                <a:ea typeface="+mn-ea"/>
                <a:cs typeface="+mn-cs"/>
              </a:rPr>
              <a:t>öngörüşme</a:t>
            </a:r>
            <a:r>
              <a:rPr lang="tr-TR" sz="1200" kern="1200" dirty="0" smtClean="0">
                <a:solidFill>
                  <a:schemeClr val="tx1"/>
                </a:solidFill>
                <a:effectLst/>
                <a:latin typeface="+mn-lt"/>
                <a:ea typeface="+mn-ea"/>
                <a:cs typeface="+mn-cs"/>
              </a:rPr>
              <a:t> yapılır. Cumhuriyet Savcısı ile bilgi paylaşılır. Savcının gelmesi beklenir. Bu süreçte barodan bir avukat talebinde bulunulur.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Savcı ve avukat geldiğinde adli görüşme yapılır. Adli görüşmede ses ve görüntü kaydı alınır.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Bu süreçte çocuk aile veya üçüncü bir başka kişi ile görüştürülmez.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Görüşme odasında adli görüşmeci dışında kimse bulunmaz. </a:t>
            </a:r>
            <a:endParaRPr lang="en-US" sz="1200" kern="1200" dirty="0" smtClean="0">
              <a:solidFill>
                <a:schemeClr val="tx1"/>
              </a:solidFill>
              <a:effectLst/>
              <a:latin typeface="+mn-lt"/>
              <a:ea typeface="+mn-ea"/>
              <a:cs typeface="+mn-cs"/>
            </a:endParaRPr>
          </a:p>
          <a:p>
            <a:pPr lvl="0"/>
            <a:r>
              <a:rPr lang="tr-TR" sz="1200" kern="1200" dirty="0" err="1" smtClean="0">
                <a:solidFill>
                  <a:schemeClr val="tx1"/>
                </a:solidFill>
                <a:effectLst/>
                <a:latin typeface="+mn-lt"/>
                <a:ea typeface="+mn-ea"/>
                <a:cs typeface="+mn-cs"/>
              </a:rPr>
              <a:t>Öngörüşme</a:t>
            </a:r>
            <a:r>
              <a:rPr lang="tr-TR" sz="1200" kern="1200" dirty="0" smtClean="0">
                <a:solidFill>
                  <a:schemeClr val="tx1"/>
                </a:solidFill>
                <a:effectLst/>
                <a:latin typeface="+mn-lt"/>
                <a:ea typeface="+mn-ea"/>
                <a:cs typeface="+mn-cs"/>
              </a:rPr>
              <a:t> ve adli görüşmede yabancı uyruklu çocuklar için daima bir tercüman da ayrıca bulundurulur.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Çocuklar doğrudan </a:t>
            </a: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getirilmez. Jandarma, Emniyet, MEB gibi kurumların ihbarından sonra sivil çalışanlar tarafından merkeze getirilirler.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Kolluk kuvvetleri çocuğu sivil bir araçla ve sivil kıyafet giymiş uzman eşliğinde alır ve </a:t>
            </a: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getirir.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Kurumda adli görüşmeci, çocuk gelişim uzmanları, sosyal hizmet uzmanları ve hemşireler çalışmaktadır.</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bireysel başvuru yapılabilir fakat işleme konması için kolluk üzerinden gelmesi gereklidir. </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smtClean="0"/>
              <a:t>ÇİM’lerin</a:t>
            </a:r>
            <a:r>
              <a:rPr lang="tr-TR" dirty="0" smtClean="0"/>
              <a:t> işleyişi hakkındaki temel bilgileri aktarınız:</a:t>
            </a:r>
          </a:p>
          <a:p>
            <a:endParaRPr lang="tr-TR"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tr-TR" sz="1200" kern="1200" dirty="0" err="1" smtClean="0">
                <a:solidFill>
                  <a:schemeClr val="tx1"/>
                </a:solidFill>
                <a:effectLst/>
                <a:latin typeface="+mn-lt"/>
                <a:ea typeface="+mn-ea"/>
                <a:cs typeface="+mn-cs"/>
              </a:rPr>
              <a:t>ÇİM’ler</a:t>
            </a:r>
            <a:r>
              <a:rPr lang="tr-TR" sz="1200" kern="1200" dirty="0" smtClean="0">
                <a:solidFill>
                  <a:schemeClr val="tx1"/>
                </a:solidFill>
                <a:effectLst/>
                <a:latin typeface="+mn-lt"/>
                <a:ea typeface="+mn-ea"/>
                <a:cs typeface="+mn-cs"/>
              </a:rPr>
              <a:t>, Sağlık Bakanlığına bağlıdır ve özellikle çocuk hastanelerin içerisindedir. Çocukların güvenliği açısından </a:t>
            </a:r>
            <a:r>
              <a:rPr lang="tr-TR" sz="1200" kern="1200" dirty="0" err="1" smtClean="0">
                <a:solidFill>
                  <a:schemeClr val="tx1"/>
                </a:solidFill>
                <a:effectLst/>
                <a:latin typeface="+mn-lt"/>
                <a:ea typeface="+mn-ea"/>
                <a:cs typeface="+mn-cs"/>
              </a:rPr>
              <a:t>ÇİM’in</a:t>
            </a:r>
            <a:r>
              <a:rPr lang="tr-TR" sz="1200" kern="1200" dirty="0" smtClean="0">
                <a:solidFill>
                  <a:schemeClr val="tx1"/>
                </a:solidFill>
                <a:effectLst/>
                <a:latin typeface="+mn-lt"/>
                <a:ea typeface="+mn-ea"/>
                <a:cs typeface="+mn-cs"/>
              </a:rPr>
              <a:t> olduğu yerler söylenilmemektedir.</a:t>
            </a:r>
          </a:p>
          <a:p>
            <a:pPr lvl="0"/>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çocuk getirildikten sonra </a:t>
            </a:r>
            <a:r>
              <a:rPr lang="tr-TR" sz="1200" kern="1200" dirty="0" err="1" smtClean="0">
                <a:solidFill>
                  <a:schemeClr val="tx1"/>
                </a:solidFill>
                <a:effectLst/>
                <a:latin typeface="+mn-lt"/>
                <a:ea typeface="+mn-ea"/>
                <a:cs typeface="+mn-cs"/>
              </a:rPr>
              <a:t>öngörüşme</a:t>
            </a:r>
            <a:r>
              <a:rPr lang="tr-TR" sz="1200" kern="1200" dirty="0" smtClean="0">
                <a:solidFill>
                  <a:schemeClr val="tx1"/>
                </a:solidFill>
                <a:effectLst/>
                <a:latin typeface="+mn-lt"/>
                <a:ea typeface="+mn-ea"/>
                <a:cs typeface="+mn-cs"/>
              </a:rPr>
              <a:t> yapılır. Cumhuriyet Savcısı ile bilgi paylaşılır. Savcının gelmesi beklenir. Bu süreçte barodan bir avukat talebinde bulunulur.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Savcı ve avukat geldiğinde adli görüşme yapılır. Adli görüşmede ses ve görüntü kaydı alınır.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Bu süreçte çocuk aile veya üçüncü bir başka kişi ile görüştürülmez.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Görüşme odasında adli görüşmeci dışında kimse bulunmaz. </a:t>
            </a:r>
            <a:endParaRPr lang="en-US" sz="1200" kern="1200" dirty="0" smtClean="0">
              <a:solidFill>
                <a:schemeClr val="tx1"/>
              </a:solidFill>
              <a:effectLst/>
              <a:latin typeface="+mn-lt"/>
              <a:ea typeface="+mn-ea"/>
              <a:cs typeface="+mn-cs"/>
            </a:endParaRPr>
          </a:p>
          <a:p>
            <a:pPr lvl="0"/>
            <a:r>
              <a:rPr lang="tr-TR" sz="1200" kern="1200" dirty="0" err="1" smtClean="0">
                <a:solidFill>
                  <a:schemeClr val="tx1"/>
                </a:solidFill>
                <a:effectLst/>
                <a:latin typeface="+mn-lt"/>
                <a:ea typeface="+mn-ea"/>
                <a:cs typeface="+mn-cs"/>
              </a:rPr>
              <a:t>Öngörüşme</a:t>
            </a:r>
            <a:r>
              <a:rPr lang="tr-TR" sz="1200" kern="1200" dirty="0" smtClean="0">
                <a:solidFill>
                  <a:schemeClr val="tx1"/>
                </a:solidFill>
                <a:effectLst/>
                <a:latin typeface="+mn-lt"/>
                <a:ea typeface="+mn-ea"/>
                <a:cs typeface="+mn-cs"/>
              </a:rPr>
              <a:t> ve adli görüşmede yabancı uyruklu çocuklar için daima bir tercüman da ayrıca bulundurulur.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Çocuklar doğrudan </a:t>
            </a: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getirilmez. Jandarma, Emniyet, MEB gibi kurumların ihbarından sonra sivil çalışanlar tarafından merkeze getirilirler.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Kolluk kuvvetleri çocuğu sivil bir araçla ve sivil kıyafet giymiş uzman eşliğinde alır ve </a:t>
            </a: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getirir.</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Kurumda adli görüşmeci, çocuk gelişim uzmanları, sosyal hizmet uzmanları ve hemşireler çalışmaktadır.</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sz="1200" kern="1200" dirty="0" err="1" smtClean="0">
                <a:solidFill>
                  <a:schemeClr val="tx1"/>
                </a:solidFill>
                <a:effectLst/>
                <a:latin typeface="+mn-lt"/>
                <a:ea typeface="+mn-ea"/>
                <a:cs typeface="+mn-cs"/>
              </a:rPr>
              <a:t>ÇİM’e</a:t>
            </a:r>
            <a:r>
              <a:rPr lang="tr-TR" sz="1200" kern="1200" dirty="0" smtClean="0">
                <a:solidFill>
                  <a:schemeClr val="tx1"/>
                </a:solidFill>
                <a:effectLst/>
                <a:latin typeface="+mn-lt"/>
                <a:ea typeface="+mn-ea"/>
                <a:cs typeface="+mn-cs"/>
              </a:rPr>
              <a:t> bireysel başvuru yapılabilir fakat işleme konması için kolluk üzerinden gelmesi gereklidir. </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17</a:t>
            </a:fld>
            <a:endParaRPr lang="en-US"/>
          </a:p>
        </p:txBody>
      </p:sp>
    </p:spTree>
    <p:extLst>
      <p:ext uri="{BB962C8B-B14F-4D97-AF65-F5344CB8AC3E}">
        <p14:creationId xmlns:p14="http://schemas.microsoft.com/office/powerpoint/2010/main" val="25597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Türkiye’de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evlilik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usul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esaslarını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Türk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Medeni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Kanunu</a:t>
            </a:r>
            <a:r>
              <a:rPr lang="en-US" sz="1200" b="0" i="0" u="none" strike="noStrike" kern="1200" baseline="0" dirty="0" smtClean="0">
                <a:solidFill>
                  <a:schemeClr val="tx1"/>
                </a:solidFill>
                <a:latin typeface="+mn-lt"/>
                <a:ea typeface="+mn-ea"/>
                <a:cs typeface="+mn-cs"/>
              </a:rPr>
              <a:t> (TMK) </a:t>
            </a:r>
            <a:r>
              <a:rPr lang="en-US" sz="1200" b="0" i="0" u="none" strike="noStrike" kern="1200" baseline="0" dirty="0" err="1" smtClean="0">
                <a:solidFill>
                  <a:schemeClr val="tx1"/>
                </a:solidFill>
                <a:latin typeface="+mn-lt"/>
                <a:ea typeface="+mn-ea"/>
                <a:cs typeface="+mn-cs"/>
              </a:rPr>
              <a:t>ve</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Evlendirme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Yönetmeliği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belirler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Türk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Medeni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Kanunu</a:t>
            </a:r>
            <a:r>
              <a:rPr lang="en-US" sz="1200" b="0" i="0" u="none" strike="noStrike" kern="1200" baseline="0" dirty="0" smtClean="0">
                <a:solidFill>
                  <a:schemeClr val="tx1"/>
                </a:solidFill>
                <a:latin typeface="+mn-lt"/>
                <a:ea typeface="+mn-ea"/>
                <a:cs typeface="+mn-cs"/>
              </a:rPr>
              <a:t> (TMK)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Evlendirme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Yönetmeliği’ne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18 </a:t>
            </a:r>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doldurmuş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erkek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evlenebilirler</a:t>
            </a:r>
            <a:r>
              <a:rPr lang="en-US" sz="1200" b="0" i="0" u="none" strike="noStrike" kern="1200" baseline="0" dirty="0" smtClean="0">
                <a:solidFill>
                  <a:schemeClr val="tx1"/>
                </a:solidFill>
                <a:latin typeface="+mn-lt"/>
                <a:ea typeface="+mn-ea"/>
                <a:cs typeface="+mn-cs"/>
              </a:rPr>
              <a:t>.</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Kişilerden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her </a:t>
            </a:r>
            <a:r>
              <a:rPr lang="en-US" sz="1200" b="0" i="0" u="none" strike="noStrike" kern="1200" baseline="0" dirty="0" err="1" smtClean="0">
                <a:solidFill>
                  <a:schemeClr val="tx1"/>
                </a:solidFill>
                <a:latin typeface="+mn-lt"/>
                <a:ea typeface="+mn-ea"/>
                <a:cs typeface="+mn-cs"/>
              </a:rPr>
              <a:t>ikisi</a:t>
            </a:r>
            <a:r>
              <a:rPr lang="en-US" sz="1200" b="0" i="0" u="none" strike="noStrike" kern="1200" baseline="0" dirty="0" smtClean="0">
                <a:solidFill>
                  <a:schemeClr val="tx1"/>
                </a:solidFill>
                <a:latin typeface="+mn-lt"/>
                <a:ea typeface="+mn-ea"/>
                <a:cs typeface="+mn-cs"/>
              </a:rPr>
              <a:t> de 17 </a:t>
            </a:r>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doldurdu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velilerinden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a:t>
            </a:r>
            <a:r>
              <a:rPr lang="en-US" sz="1200" b="0" i="0" u="none" strike="noStrike" kern="1200" baseline="0" dirty="0" err="1" smtClean="0">
                <a:solidFill>
                  <a:schemeClr val="tx1"/>
                </a:solidFill>
                <a:latin typeface="+mn-lt"/>
                <a:ea typeface="+mn-ea"/>
                <a:cs typeface="+mn-cs"/>
              </a:rPr>
              <a:t>yasal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vasilerinin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izni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gerekir</a:t>
            </a:r>
            <a:r>
              <a:rPr lang="en-US" sz="1200" b="0" i="0" u="none" strike="noStrike" kern="1200" baseline="0" dirty="0" smtClean="0">
                <a:solidFill>
                  <a:schemeClr val="tx1"/>
                </a:solidFill>
                <a:latin typeface="+mn-lt"/>
                <a:ea typeface="+mn-ea"/>
                <a:cs typeface="+mn-cs"/>
              </a:rPr>
              <a:t> (TMK Md. 124/1 &amp; 126. </a:t>
            </a:r>
            <a:r>
              <a:rPr lang="en-US" sz="1200" b="0" i="0" u="none" strike="noStrike" kern="1200" baseline="0" dirty="0" err="1" smtClean="0">
                <a:solidFill>
                  <a:schemeClr val="tx1"/>
                </a:solidFill>
                <a:latin typeface="+mn-lt"/>
                <a:ea typeface="+mn-ea"/>
                <a:cs typeface="+mn-cs"/>
              </a:rPr>
              <a:t>Evlendirme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Yönetmeliği</a:t>
            </a:r>
            <a:r>
              <a:rPr lang="en-US" sz="1200" b="0" i="0" u="none" strike="noStrike" kern="1200" baseline="0" dirty="0" smtClean="0">
                <a:solidFill>
                  <a:schemeClr val="tx1"/>
                </a:solidFill>
                <a:latin typeface="+mn-lt"/>
                <a:ea typeface="+mn-ea"/>
                <a:cs typeface="+mn-cs"/>
              </a:rPr>
              <a:t> 14/1a).</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Kişilerden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birisi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her </a:t>
            </a:r>
            <a:r>
              <a:rPr lang="en-US" sz="1200" b="0" i="0" u="none" strike="noStrike" kern="1200" baseline="0" dirty="0" err="1" smtClean="0">
                <a:solidFill>
                  <a:schemeClr val="tx1"/>
                </a:solidFill>
                <a:latin typeface="+mn-lt"/>
                <a:ea typeface="+mn-ea"/>
                <a:cs typeface="+mn-cs"/>
              </a:rPr>
              <a:t>ikisi</a:t>
            </a:r>
            <a:r>
              <a:rPr lang="en-US" sz="1200" b="0" i="0" u="none" strike="noStrike" kern="1200" baseline="0" dirty="0" smtClean="0">
                <a:solidFill>
                  <a:schemeClr val="tx1"/>
                </a:solidFill>
                <a:latin typeface="+mn-lt"/>
                <a:ea typeface="+mn-ea"/>
                <a:cs typeface="+mn-cs"/>
              </a:rPr>
              <a:t> de 16 </a:t>
            </a:r>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doldurduysa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mahkeme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evlenebilirler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Bunun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için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olağanüstü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durum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önemli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sebep</a:t>
            </a:r>
            <a:r>
              <a:rPr lang="en-US" sz="1200" b="0" i="0" u="none" strike="noStrike" kern="1200" baseline="0" dirty="0" smtClean="0">
                <a:solidFill>
                  <a:schemeClr val="tx1"/>
                </a:solidFill>
                <a:latin typeface="+mn-lt"/>
                <a:ea typeface="+mn-ea"/>
                <a:cs typeface="+mn-cs"/>
              </a:rPr>
              <a:t>’</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gerekmektedir</a:t>
            </a:r>
            <a:r>
              <a:rPr lang="en-US" sz="1200" b="0" i="0" u="none" strike="noStrike" kern="1200" baseline="0" dirty="0" smtClean="0">
                <a:solidFill>
                  <a:schemeClr val="tx1"/>
                </a:solidFill>
                <a:latin typeface="+mn-lt"/>
                <a:ea typeface="+mn-ea"/>
                <a:cs typeface="+mn-cs"/>
              </a:rPr>
              <a:t> (TMK </a:t>
            </a:r>
            <a:r>
              <a:rPr lang="en-US" sz="1200" b="0" i="0" u="none" strike="noStrike" kern="1200" baseline="0" dirty="0" err="1" smtClean="0">
                <a:solidFill>
                  <a:schemeClr val="tx1"/>
                </a:solidFill>
                <a:latin typeface="+mn-lt"/>
                <a:ea typeface="+mn-ea"/>
                <a:cs typeface="+mn-cs"/>
              </a:rPr>
              <a:t>Madde</a:t>
            </a:r>
            <a:r>
              <a:rPr lang="en-US" sz="1200" b="0" i="0" u="none" strike="noStrike" kern="1200" baseline="0" dirty="0" smtClean="0">
                <a:solidFill>
                  <a:schemeClr val="tx1"/>
                </a:solidFill>
                <a:latin typeface="+mn-lt"/>
                <a:ea typeface="+mn-ea"/>
                <a:cs typeface="+mn-cs"/>
              </a:rPr>
              <a:t> 124/2. </a:t>
            </a:r>
            <a:r>
              <a:rPr lang="en-US" sz="1200" b="0" i="0" u="none" strike="noStrike" kern="1200" baseline="0" dirty="0" err="1" smtClean="0">
                <a:solidFill>
                  <a:schemeClr val="tx1"/>
                </a:solidFill>
                <a:latin typeface="+mn-lt"/>
                <a:ea typeface="+mn-ea"/>
                <a:cs typeface="+mn-cs"/>
              </a:rPr>
              <a:t>Evlendirme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Yönetmeliği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Md</a:t>
            </a:r>
            <a:r>
              <a:rPr lang="en-US" sz="1200" b="0" i="0" u="none" strike="noStrike" kern="1200" baseline="0" dirty="0" smtClean="0">
                <a:solidFill>
                  <a:schemeClr val="tx1"/>
                </a:solidFill>
                <a:latin typeface="+mn-lt"/>
                <a:ea typeface="+mn-ea"/>
                <a:cs typeface="+mn-cs"/>
              </a:rPr>
              <a:t> 14/1b). 15</a:t>
            </a:r>
          </a:p>
          <a:p>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doldurmuş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mahkeme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yasal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reşit</a:t>
            </a:r>
            <a:r>
              <a:rPr lang="en-US" sz="1200" b="0" i="0" u="none" strike="noStrike" kern="1200" baseline="0" dirty="0" smtClean="0">
                <a:solidFill>
                  <a:schemeClr val="tx1"/>
                </a:solidFill>
                <a:latin typeface="+mn-lt"/>
                <a:ea typeface="+mn-ea"/>
                <a:cs typeface="+mn-cs"/>
              </a:rPr>
              <a:t>’</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değerlendirilseler</a:t>
            </a:r>
            <a:r>
              <a:rPr lang="en-US" sz="1200" b="0" i="0" u="none" strike="noStrike" kern="1200" baseline="0" dirty="0" smtClean="0">
                <a:solidFill>
                  <a:schemeClr val="tx1"/>
                </a:solidFill>
                <a:latin typeface="+mn-lt"/>
                <a:ea typeface="+mn-ea"/>
                <a:cs typeface="+mn-cs"/>
              </a:rPr>
              <a:t> bile </a:t>
            </a:r>
            <a:r>
              <a:rPr lang="en-US" sz="1200" b="0" i="0" u="none" strike="noStrike" kern="1200" baseline="0" dirty="0" err="1" smtClean="0">
                <a:solidFill>
                  <a:schemeClr val="tx1"/>
                </a:solidFill>
                <a:latin typeface="+mn-lt"/>
                <a:ea typeface="+mn-ea"/>
                <a:cs typeface="+mn-cs"/>
              </a:rPr>
              <a:t>evlenemezler</a:t>
            </a:r>
            <a:r>
              <a:rPr lang="en-US" sz="1200" b="0" i="0" u="none" strike="noStrike" kern="1200" baseline="0" dirty="0" smtClean="0">
                <a:solidFill>
                  <a:schemeClr val="tx1"/>
                </a:solidFill>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19</a:t>
            </a:fld>
            <a:endParaRPr lang="en-US"/>
          </a:p>
        </p:txBody>
      </p:sp>
    </p:spTree>
    <p:extLst>
      <p:ext uri="{BB962C8B-B14F-4D97-AF65-F5344CB8AC3E}">
        <p14:creationId xmlns:p14="http://schemas.microsoft.com/office/powerpoint/2010/main" val="3827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20</a:t>
            </a:fld>
            <a:endParaRPr lang="en-US"/>
          </a:p>
        </p:txBody>
      </p:sp>
    </p:spTree>
    <p:extLst>
      <p:ext uri="{BB962C8B-B14F-4D97-AF65-F5344CB8AC3E}">
        <p14:creationId xmlns:p14="http://schemas.microsoft.com/office/powerpoint/2010/main" val="3335830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smtClean="0">
                <a:solidFill>
                  <a:schemeClr val="tx1"/>
                </a:solidFill>
                <a:latin typeface="+mn-lt"/>
                <a:ea typeface="+mn-ea"/>
                <a:cs typeface="+mn-cs"/>
              </a:rPr>
              <a:t>Dini nikah ile ilgili düzenlemeleri katılımcılarla paylaşınız.</a:t>
            </a: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İslami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usullere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kıyılan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evlilik</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akdi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tanımlanan</a:t>
            </a:r>
            <a:r>
              <a:rPr lang="en-US" sz="1200" b="0" i="0" u="none" strike="noStrike" kern="1200" baseline="0" dirty="0" smtClean="0">
                <a:solidFill>
                  <a:schemeClr val="tx1"/>
                </a:solidFill>
                <a:latin typeface="+mn-lt"/>
                <a:ea typeface="+mn-ea"/>
                <a:cs typeface="+mn-cs"/>
              </a:rPr>
              <a:t> ‘İmam</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TMK’da</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evlenmenin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dinsel</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töreni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adıyla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anılır</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TMK </a:t>
            </a:r>
            <a:r>
              <a:rPr lang="en-US" sz="1200" b="0" i="0" u="none" strike="noStrike" kern="1200" baseline="0" dirty="0" err="1" smtClean="0">
                <a:solidFill>
                  <a:schemeClr val="tx1"/>
                </a:solidFill>
                <a:latin typeface="+mn-lt"/>
                <a:ea typeface="+mn-ea"/>
                <a:cs typeface="+mn-cs"/>
              </a:rPr>
              <a:t>Madde</a:t>
            </a:r>
            <a:r>
              <a:rPr lang="en-US" sz="1200" b="0" i="0" u="none" strike="noStrike" kern="1200" baseline="0" dirty="0" smtClean="0">
                <a:solidFill>
                  <a:schemeClr val="tx1"/>
                </a:solidFill>
                <a:latin typeface="+mn-lt"/>
                <a:ea typeface="+mn-ea"/>
                <a:cs typeface="+mn-cs"/>
              </a:rPr>
              <a:t> 143’e</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dini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önce</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yapılamaz</a:t>
            </a:r>
            <a:r>
              <a:rPr lang="en-US" sz="1200" b="0" i="0" u="none" strike="noStrike" kern="1200" baseline="0" dirty="0" smtClean="0">
                <a:solidFill>
                  <a:schemeClr val="tx1"/>
                </a:solidFill>
                <a:latin typeface="+mn-lt"/>
                <a:ea typeface="+mn-ea"/>
                <a:cs typeface="+mn-cs"/>
              </a:rPr>
              <a:t>.</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Anayasa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Mahkemesi</a:t>
            </a:r>
            <a:r>
              <a:rPr lang="en-US" sz="1200" b="0" i="0" u="none" strike="noStrike" kern="1200" baseline="0" dirty="0" smtClean="0">
                <a:solidFill>
                  <a:schemeClr val="tx1"/>
                </a:solidFill>
                <a:latin typeface="+mn-lt"/>
                <a:ea typeface="+mn-ea"/>
                <a:cs typeface="+mn-cs"/>
              </a:rPr>
              <a:t> 2015 </a:t>
            </a:r>
            <a:r>
              <a:rPr lang="en-US" sz="1200" b="0" i="0" u="none" strike="noStrike" kern="1200" baseline="0" dirty="0" err="1" smtClean="0">
                <a:solidFill>
                  <a:schemeClr val="tx1"/>
                </a:solidFill>
                <a:latin typeface="+mn-lt"/>
                <a:ea typeface="+mn-ea"/>
                <a:cs typeface="+mn-cs"/>
              </a:rPr>
              <a:t>yılında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Türk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Kanunu’nun</a:t>
            </a:r>
            <a:r>
              <a:rPr lang="en-US" sz="1200" b="0" i="0" u="none" strike="noStrike" kern="1200" baseline="0" dirty="0" smtClean="0">
                <a:solidFill>
                  <a:schemeClr val="tx1"/>
                </a:solidFill>
                <a:latin typeface="+mn-lt"/>
                <a:ea typeface="+mn-ea"/>
                <a:cs typeface="+mn-cs"/>
              </a:rPr>
              <a:t> 230’uncu</a:t>
            </a:r>
          </a:p>
          <a:p>
            <a:r>
              <a:rPr lang="en-US" sz="1200" b="0" i="0" u="none" strike="noStrike" kern="1200" baseline="0" dirty="0" err="1" smtClean="0">
                <a:solidFill>
                  <a:schemeClr val="tx1"/>
                </a:solidFill>
                <a:latin typeface="+mn-lt"/>
                <a:ea typeface="+mn-ea"/>
                <a:cs typeface="+mn-cs"/>
              </a:rPr>
              <a:t>maddesindeki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aşağıdaki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hükümleri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iptal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etmiş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böylelikle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resmi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nikahtan</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dini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nikah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kıyan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kıydıranlar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hakkında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öngörülen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kaldırılmıştır</a:t>
            </a:r>
            <a:r>
              <a:rPr lang="en-US" sz="1200" b="0" i="0" u="none" strike="noStrike" kern="1200" baseline="0" dirty="0" smtClean="0">
                <a:solidFill>
                  <a:schemeClr val="tx1"/>
                </a:solidFill>
                <a:latin typeface="+mn-lt"/>
                <a:ea typeface="+mn-ea"/>
                <a:cs typeface="+mn-cs"/>
              </a:rPr>
              <a:t>.</a:t>
            </a:r>
            <a:endParaRPr lang="tr-TR"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Bu </a:t>
            </a:r>
            <a:r>
              <a:rPr lang="en-US" sz="1200" b="0" i="0" u="none" strike="noStrike" kern="1200" baseline="0" dirty="0" err="1" smtClean="0">
                <a:solidFill>
                  <a:schemeClr val="tx1"/>
                </a:solidFill>
                <a:latin typeface="+mn-lt"/>
                <a:ea typeface="+mn-ea"/>
                <a:cs typeface="+mn-cs"/>
              </a:rPr>
              <a:t>maddelerin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iptaliyle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birlikte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kaldırılmış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olmakla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birlikte</a:t>
            </a:r>
            <a:r>
              <a:rPr lang="en-US" sz="1200" b="0" i="0" u="none" strike="noStrike" kern="1200" baseline="0" dirty="0" smtClean="0">
                <a:solidFill>
                  <a:schemeClr val="tx1"/>
                </a:solidFill>
                <a:latin typeface="+mn-lt"/>
                <a:ea typeface="+mn-ea"/>
                <a:cs typeface="+mn-cs"/>
              </a:rPr>
              <a:t>,</a:t>
            </a:r>
            <a:r>
              <a:rPr lang="tr-TR"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yukarıda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verilen</a:t>
            </a:r>
            <a:r>
              <a:rPr lang="en-US" sz="1200" b="0" i="0" u="none" strike="noStrike" kern="1200" baseline="0" dirty="0" smtClean="0">
                <a:solidFill>
                  <a:schemeClr val="tx1"/>
                </a:solidFill>
                <a:latin typeface="+mn-lt"/>
                <a:ea typeface="+mn-ea"/>
                <a:cs typeface="+mn-cs"/>
              </a:rPr>
              <a:t> TMK </a:t>
            </a:r>
            <a:r>
              <a:rPr lang="en-US" sz="1200" b="0" i="0" u="none" strike="noStrike" kern="1200" baseline="0" dirty="0" err="1" smtClean="0">
                <a:solidFill>
                  <a:schemeClr val="tx1"/>
                </a:solidFill>
                <a:latin typeface="+mn-lt"/>
                <a:ea typeface="+mn-ea"/>
                <a:cs typeface="+mn-cs"/>
              </a:rPr>
              <a:t>Madde</a:t>
            </a:r>
            <a:r>
              <a:rPr lang="en-US" sz="1200" b="0" i="0" u="none" strike="noStrike" kern="1200" baseline="0" dirty="0" smtClean="0">
                <a:solidFill>
                  <a:schemeClr val="tx1"/>
                </a:solidFill>
                <a:latin typeface="+mn-lt"/>
                <a:ea typeface="+mn-ea"/>
                <a:cs typeface="+mn-cs"/>
              </a:rPr>
              <a:t> 143’e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aile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cüzdanı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gösterilmeden</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evlenmenin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dini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töreni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yapılamaz</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ve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evlenmenin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geçerli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olması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için</a:t>
            </a:r>
            <a:r>
              <a:rPr lang="tr-TR"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resmi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nikah</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yapılmış</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olması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gerekir</a:t>
            </a:r>
            <a:r>
              <a:rPr lang="en-US" sz="1200" b="1"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21</a:t>
            </a:fld>
            <a:endParaRPr lang="en-US"/>
          </a:p>
        </p:txBody>
      </p:sp>
    </p:spTree>
    <p:extLst>
      <p:ext uri="{BB962C8B-B14F-4D97-AF65-F5344CB8AC3E}">
        <p14:creationId xmlns:p14="http://schemas.microsoft.com/office/powerpoint/2010/main" val="270744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Evlilik</a:t>
            </a:r>
            <a:r>
              <a:rPr lang="tr-TR" baseline="0" dirty="0" smtClean="0">
                <a:ea typeface="ＭＳ Ｐゴシック" charset="0"/>
              </a:rPr>
              <a:t> konusunda </a:t>
            </a:r>
            <a:r>
              <a:rPr lang="tr-TR" dirty="0" smtClean="0">
                <a:ea typeface="ＭＳ Ｐゴシック" charset="0"/>
              </a:rPr>
              <a:t>Türk hukukunun</a:t>
            </a:r>
            <a:r>
              <a:rPr lang="tr-TR" baseline="0" dirty="0" smtClean="0">
                <a:ea typeface="ＭＳ Ｐゴシック" charset="0"/>
              </a:rPr>
              <a:t> Suriyeliler dahil olmak üzere tüm yabancılara uygulanması ile ilgili olarak katılımcıları net bir şekilde bilgilendiriniz. </a:t>
            </a:r>
          </a:p>
          <a:p>
            <a:pPr eaLnBrk="1" hangingPunct="1"/>
            <a:endParaRPr lang="tr-TR" baseline="0" dirty="0" smtClean="0">
              <a:ea typeface="ＭＳ Ｐゴシック" charset="0"/>
            </a:endParaRPr>
          </a:p>
          <a:p>
            <a:pPr eaLnBrk="1" hangingPunct="1"/>
            <a:r>
              <a:rPr lang="tr-TR" baseline="0" dirty="0" smtClean="0">
                <a:ea typeface="ＭＳ Ｐゴシック" charset="0"/>
              </a:rPr>
              <a:t>Arka plan bilgisi: </a:t>
            </a:r>
          </a:p>
          <a:p>
            <a:pPr eaLnBrk="1" hangingPunct="1"/>
            <a:endParaRPr lang="tr-TR" baseline="0" dirty="0" smtClean="0">
              <a:ea typeface="ＭＳ Ｐゴシック"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smtClean="0">
                <a:ea typeface="ＭＳ Ｐゴシック" charset="0"/>
              </a:rPr>
              <a:t>Yabancılar Türkiye’de evlenebilirler (Türkiye vatandaşı olan ve olmayan 2 kişi</a:t>
            </a:r>
            <a:r>
              <a:rPr lang="tr-TR" baseline="0" dirty="0" smtClean="0">
                <a:ea typeface="ＭＳ Ｐゴシック" charset="0"/>
              </a:rPr>
              <a:t> ya da bir Türkiye vatandaşı ile bir vatandaş olmayan kişi evlenebilirler).</a:t>
            </a:r>
          </a:p>
          <a:p>
            <a:pPr eaLnBrk="1" hangingPunct="1"/>
            <a:endParaRPr lang="tr-TR" baseline="0" dirty="0" smtClean="0">
              <a:ea typeface="ＭＳ Ｐゴシック" charset="0"/>
            </a:endParaRPr>
          </a:p>
          <a:p>
            <a:pPr eaLnBrk="1" hangingPunct="1"/>
            <a:r>
              <a:rPr lang="tr-TR" baseline="0" dirty="0" smtClean="0">
                <a:ea typeface="ＭＳ Ｐゴシック" charset="0"/>
              </a:rPr>
              <a:t>Milletlerarası Özel Hukuk </a:t>
            </a:r>
            <a:r>
              <a:rPr lang="tr-TR" baseline="0" dirty="0" err="1" smtClean="0">
                <a:ea typeface="ＭＳ Ｐゴシック" charset="0"/>
              </a:rPr>
              <a:t>Usülü</a:t>
            </a:r>
            <a:r>
              <a:rPr lang="tr-TR" baseline="0" dirty="0" smtClean="0">
                <a:ea typeface="ＭＳ Ｐゴシック" charset="0"/>
              </a:rPr>
              <a:t> Kanunu’na göre evlenme konusunda Türkiye’de bulunan tüm yabancılar (mülteciler, sığınmacılar, göçmenler dahil) için Türk hukuku uygulanır. Ayrıca Türkiye’nin taraf olduğu Çocuk Hakları Sözleşmesi, ülke içinde bulunan tüm çocukları, vatandaşlık durumuna bakılmaksızın kapsar. </a:t>
            </a:r>
          </a:p>
          <a:p>
            <a:pPr eaLnBrk="1" hangingPunct="1"/>
            <a:endParaRPr lang="tr-TR" baseline="0" dirty="0" smtClean="0">
              <a:ea typeface="ＭＳ Ｐゴシック" charset="0"/>
            </a:endParaRPr>
          </a:p>
          <a:p>
            <a:pPr eaLnBrk="1" hangingPunct="1"/>
            <a:endParaRPr lang="tr-TR" baseline="0" dirty="0" smtClean="0">
              <a:ea typeface="ＭＳ Ｐゴシック" charset="0"/>
            </a:endParaRPr>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22</a:t>
            </a:fld>
            <a:endParaRPr lang="en-US"/>
          </a:p>
        </p:txBody>
      </p:sp>
    </p:spTree>
    <p:extLst>
      <p:ext uri="{BB962C8B-B14F-4D97-AF65-F5344CB8AC3E}">
        <p14:creationId xmlns:p14="http://schemas.microsoft.com/office/powerpoint/2010/main" val="1696702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baseline="0" dirty="0" smtClean="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23</a:t>
            </a:fld>
            <a:endParaRPr lang="en-US"/>
          </a:p>
        </p:txBody>
      </p:sp>
    </p:spTree>
    <p:extLst>
      <p:ext uri="{BB962C8B-B14F-4D97-AF65-F5344CB8AC3E}">
        <p14:creationId xmlns:p14="http://schemas.microsoft.com/office/powerpoint/2010/main" val="4277136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24</a:t>
            </a:fld>
            <a:endParaRPr lang="en-US"/>
          </a:p>
        </p:txBody>
      </p:sp>
    </p:spTree>
    <p:extLst>
      <p:ext uri="{BB962C8B-B14F-4D97-AF65-F5344CB8AC3E}">
        <p14:creationId xmlns:p14="http://schemas.microsoft.com/office/powerpoint/2010/main" val="315614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25</a:t>
            </a:fld>
            <a:endParaRPr lang="en-US"/>
          </a:p>
        </p:txBody>
      </p:sp>
    </p:spTree>
    <p:extLst>
      <p:ext uri="{BB962C8B-B14F-4D97-AF65-F5344CB8AC3E}">
        <p14:creationId xmlns:p14="http://schemas.microsoft.com/office/powerpoint/2010/main" val="975964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26</a:t>
            </a:fld>
            <a:endParaRPr lang="en-US"/>
          </a:p>
        </p:txBody>
      </p:sp>
    </p:spTree>
    <p:extLst>
      <p:ext uri="{BB962C8B-B14F-4D97-AF65-F5344CB8AC3E}">
        <p14:creationId xmlns:p14="http://schemas.microsoft.com/office/powerpoint/2010/main" val="1484428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27</a:t>
            </a:fld>
            <a:endParaRPr lang="en-US"/>
          </a:p>
        </p:txBody>
      </p:sp>
    </p:spTree>
    <p:extLst>
      <p:ext uri="{BB962C8B-B14F-4D97-AF65-F5344CB8AC3E}">
        <p14:creationId xmlns:p14="http://schemas.microsoft.com/office/powerpoint/2010/main" val="157599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28</a:t>
            </a:fld>
            <a:endParaRPr lang="en-US"/>
          </a:p>
        </p:txBody>
      </p:sp>
    </p:spTree>
    <p:extLst>
      <p:ext uri="{BB962C8B-B14F-4D97-AF65-F5344CB8AC3E}">
        <p14:creationId xmlns:p14="http://schemas.microsoft.com/office/powerpoint/2010/main" val="835927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p>
          <a:p>
            <a:pPr eaLnBrk="1" hangingPunct="1"/>
            <a:endParaRPr lang="tr-TR" baseline="0" dirty="0" smtClean="0">
              <a:ea typeface="ＭＳ Ｐゴシック" charset="0"/>
            </a:endParaRPr>
          </a:p>
          <a:p>
            <a:r>
              <a:rPr lang="tr-TR" sz="1200" kern="1200" dirty="0" smtClean="0">
                <a:solidFill>
                  <a:schemeClr val="tx1"/>
                </a:solidFill>
                <a:effectLst/>
                <a:latin typeface="+mn-lt"/>
                <a:ea typeface="+mn-ea"/>
                <a:cs typeface="+mn-cs"/>
              </a:rPr>
              <a:t>Türkiye’de Çocuk Koruma Alanını Belirleyen Temel mevzuat aşağıda sıralanmıştır: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 (ÇKK)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Sosyal Hizmetler Kanunu (SHK)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Kanununun Uygulanmasına dair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 Hakkında Yönetmelik (ÇKK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 Kararlarının Uygulanması Hakkında Yönetmelik (KDT Yönetmeliği)</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Çocuk Koruma Kanununa Göre Verilen Koruyucu ve Destekleyici Tedbirlerin Yerine Getirilmesi Amacıyla Kurulan Merkezi, İl ve İlçe Koordinasyonların Çalışma, Usul Ve Esasları Yönergesi (Yönerge)</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Medeni Kanunu (TMK)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Ailenin Korunması ve Kadına Karşı Şiddetin Korunmasına Dair Kanun (6284 s. 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Danışmanlık Tedbiri Kararlarının Uygulama Usul ve Esasları Hakkında Tebliğ</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Denetimli Serbestlik Hizmetleri Kanunu (DSK)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Türk Ceza Kanunu (TCK)</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Ceza Muhakemesi Kanunu (CMK)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Eğiticiye</a:t>
            </a:r>
            <a:r>
              <a:rPr lang="en-US" sz="1200" kern="1200" dirty="0" smtClean="0">
                <a:solidFill>
                  <a:schemeClr val="tx1"/>
                </a:solidFill>
                <a:effectLst/>
                <a:latin typeface="+mn-lt"/>
                <a:ea typeface="+mn-ea"/>
                <a:cs typeface="+mn-cs"/>
              </a:rPr>
              <a:t> Not: Bu </a:t>
            </a:r>
            <a:r>
              <a:rPr lang="en-US" sz="1200" kern="1200" dirty="0" err="1" smtClean="0">
                <a:solidFill>
                  <a:schemeClr val="tx1"/>
                </a:solidFill>
                <a:effectLst/>
                <a:latin typeface="+mn-lt"/>
                <a:ea typeface="+mn-ea"/>
                <a:cs typeface="+mn-cs"/>
              </a:rPr>
              <a:t>kapsamda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eğitimen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adaylarının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ilgili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mevzuatın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detaylarını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okumaları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istenir</a:t>
            </a:r>
            <a:r>
              <a:rPr lang="en-US" sz="1200" kern="1200" dirty="0" smtClean="0">
                <a:solidFill>
                  <a:schemeClr val="tx1"/>
                </a:solidFill>
                <a:effectLst/>
                <a:latin typeface="+mn-lt"/>
                <a:ea typeface="+mn-ea"/>
                <a:cs typeface="+mn-cs"/>
              </a:rPr>
              <a:t>.  Bu </a:t>
            </a:r>
            <a:r>
              <a:rPr lang="en-US" sz="1200" kern="1200" dirty="0" err="1" smtClean="0">
                <a:solidFill>
                  <a:schemeClr val="tx1"/>
                </a:solidFill>
                <a:effectLst/>
                <a:latin typeface="+mn-lt"/>
                <a:ea typeface="+mn-ea"/>
                <a:cs typeface="+mn-cs"/>
              </a:rPr>
              <a:t>bölümde</a:t>
            </a:r>
            <a:r>
              <a:rPr lang="en-US" sz="1200" kern="1200" dirty="0" smtClean="0">
                <a:solidFill>
                  <a:schemeClr val="tx1"/>
                </a:solidFill>
                <a:effectLst/>
                <a:latin typeface="+mn-lt"/>
                <a:ea typeface="+mn-ea"/>
                <a:cs typeface="+mn-cs"/>
              </a:rPr>
              <a:t> tum </a:t>
            </a:r>
            <a:r>
              <a:rPr lang="en-US" sz="1200" kern="1200" dirty="0" err="1" smtClean="0">
                <a:solidFill>
                  <a:schemeClr val="tx1"/>
                </a:solidFill>
                <a:effectLst/>
                <a:latin typeface="+mn-lt"/>
                <a:ea typeface="+mn-ea"/>
                <a:cs typeface="+mn-cs"/>
              </a:rPr>
              <a:t>mevzuata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değinilmeyecektir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Sadece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temel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bazı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mevzuatlara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ilişkin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özet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değerlendirmeler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bulunmaktadır</a:t>
            </a:r>
            <a:r>
              <a:rPr lang="en-US" sz="1200" kern="1200" dirty="0" smtClean="0">
                <a:solidFill>
                  <a:schemeClr val="tx1"/>
                </a:solidFill>
                <a:effectLst/>
                <a:latin typeface="+mn-lt"/>
                <a:ea typeface="+mn-ea"/>
                <a:cs typeface="+mn-cs"/>
              </a:rPr>
              <a:t>.</a:t>
            </a:r>
            <a:endParaRPr lang="en-US" dirty="0" smtClean="0"/>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29</a:t>
            </a:fld>
            <a:endParaRPr lang="en-US"/>
          </a:p>
        </p:txBody>
      </p:sp>
    </p:spTree>
    <p:extLst>
      <p:ext uri="{BB962C8B-B14F-4D97-AF65-F5344CB8AC3E}">
        <p14:creationId xmlns:p14="http://schemas.microsoft.com/office/powerpoint/2010/main" val="3677022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dirty="0" smtClean="0">
                <a:ea typeface="ＭＳ Ｐゴシック" charset="0"/>
              </a:rPr>
              <a:t>Türkiye’de çocuk koruma alanını belirleyen temel mevzuatı</a:t>
            </a:r>
            <a:r>
              <a:rPr lang="tr-TR" baseline="0" dirty="0" smtClean="0">
                <a:ea typeface="ＭＳ Ｐゴシック" charset="0"/>
              </a:rPr>
              <a:t> yansıdaki gibi aktarınız. </a:t>
            </a:r>
          </a:p>
          <a:p>
            <a:pPr eaLnBrk="1" hangingPunct="1"/>
            <a:r>
              <a:rPr lang="tr-TR" baseline="0" dirty="0" smtClean="0">
                <a:ea typeface="ＭＳ Ｐゴシック" charset="0"/>
              </a:rPr>
              <a:t>Renklendirilmiş olanlar, sunum içinde detaylandırılacak olanlardır.</a:t>
            </a:r>
            <a:endParaRPr lang="tr-TR" dirty="0" smtClean="0">
              <a:ea typeface="ＭＳ Ｐゴシック" charset="0"/>
            </a:endParaRPr>
          </a:p>
          <a:p>
            <a:pPr eaLnBrk="1" hangingPunct="1"/>
            <a:endParaRPr lang="tr-TR" dirty="0" smtClean="0">
              <a:ea typeface="ＭＳ Ｐゴシック" charset="0"/>
            </a:endParaRPr>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aseline="0" dirty="0" smtClean="0"/>
          </a:p>
          <a:p>
            <a:r>
              <a:rPr lang="tr-TR" sz="1200" b="1" kern="1200" dirty="0" smtClean="0">
                <a:solidFill>
                  <a:schemeClr val="tx1"/>
                </a:solidFill>
                <a:effectLst/>
                <a:latin typeface="+mn-lt"/>
                <a:ea typeface="+mn-ea"/>
                <a:cs typeface="+mn-cs"/>
              </a:rPr>
              <a:t>Çocuk Koruma Kanunu’</a:t>
            </a:r>
            <a:r>
              <a:rPr lang="tr-TR" sz="1200" b="0" kern="1200" dirty="0" smtClean="0">
                <a:solidFill>
                  <a:schemeClr val="tx1"/>
                </a:solidFill>
                <a:effectLst/>
                <a:latin typeface="+mn-lt"/>
                <a:ea typeface="+mn-ea"/>
                <a:cs typeface="+mn-cs"/>
              </a:rPr>
              <a:t>na göre korunma ihtiyacı olan çocuk hakkında verilebilecek karar türlerini tanımlayınız:</a:t>
            </a:r>
          </a:p>
          <a:p>
            <a:r>
              <a:rPr lang="tr-TR" sz="1200" b="0" kern="1200" dirty="0" smtClean="0">
                <a:solidFill>
                  <a:schemeClr val="tx1"/>
                </a:solidFill>
                <a:effectLst/>
                <a:latin typeface="+mn-lt"/>
                <a:ea typeface="+mn-ea"/>
                <a:cs typeface="+mn-cs"/>
              </a:rPr>
              <a:t>Koruma Kararı</a:t>
            </a:r>
          </a:p>
          <a:p>
            <a:r>
              <a:rPr lang="tr-TR" sz="1200" b="0" kern="1200" dirty="0" smtClean="0">
                <a:solidFill>
                  <a:schemeClr val="tx1"/>
                </a:solidFill>
                <a:effectLst/>
                <a:latin typeface="+mn-lt"/>
                <a:ea typeface="+mn-ea"/>
                <a:cs typeface="+mn-cs"/>
              </a:rPr>
              <a:t>Koruyucu ve Destekleyici Tedbir</a:t>
            </a:r>
            <a:r>
              <a:rPr lang="tr-TR" sz="1200" b="0" kern="1200" baseline="0" dirty="0" smtClean="0">
                <a:solidFill>
                  <a:schemeClr val="tx1"/>
                </a:solidFill>
                <a:effectLst/>
                <a:latin typeface="+mn-lt"/>
                <a:ea typeface="+mn-ea"/>
                <a:cs typeface="+mn-cs"/>
              </a:rPr>
              <a:t> Kararı</a:t>
            </a:r>
          </a:p>
          <a:p>
            <a:r>
              <a:rPr lang="tr-TR" sz="1200" b="0" kern="1200" baseline="0" dirty="0" smtClean="0">
                <a:solidFill>
                  <a:schemeClr val="tx1"/>
                </a:solidFill>
                <a:effectLst/>
                <a:latin typeface="+mn-lt"/>
                <a:ea typeface="+mn-ea"/>
                <a:cs typeface="+mn-cs"/>
              </a:rPr>
              <a:t>Acil Koruma Kararı</a:t>
            </a:r>
            <a:endParaRPr lang="tr-TR" sz="1200" b="0" kern="1200" dirty="0" smtClean="0">
              <a:solidFill>
                <a:schemeClr val="tx1"/>
              </a:solidFill>
              <a:effectLst/>
              <a:latin typeface="+mn-lt"/>
              <a:ea typeface="+mn-ea"/>
              <a:cs typeface="+mn-cs"/>
            </a:endParaRPr>
          </a:p>
          <a:p>
            <a:endParaRPr lang="tr-TR" sz="1200" b="1"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smtClean="0"/>
          </a:p>
          <a:p>
            <a:pPr eaLnBrk="1" hangingPunct="1"/>
            <a:endParaRPr lang="tr-TR" baseline="0" dirty="0" smtClean="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30</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1" kern="1200" dirty="0" smtClean="0">
                <a:solidFill>
                  <a:schemeClr val="tx1"/>
                </a:solidFill>
                <a:effectLst/>
                <a:latin typeface="+mn-lt"/>
                <a:ea typeface="+mn-ea"/>
                <a:cs typeface="+mn-cs"/>
              </a:rPr>
              <a:t>Koruyucu ve destekleyici </a:t>
            </a:r>
            <a:r>
              <a:rPr lang="tr-TR" sz="1200" b="1" kern="1200" dirty="0" err="1" smtClean="0">
                <a:solidFill>
                  <a:schemeClr val="tx1"/>
                </a:solidFill>
                <a:effectLst/>
                <a:latin typeface="+mn-lt"/>
                <a:ea typeface="+mn-ea"/>
                <a:cs typeface="+mn-cs"/>
              </a:rPr>
              <a:t>tedbirler</a:t>
            </a:r>
            <a:r>
              <a:rPr lang="tr-TR" sz="1200" b="0" kern="1200" dirty="0" err="1" smtClean="0">
                <a:solidFill>
                  <a:schemeClr val="tx1"/>
                </a:solidFill>
                <a:effectLst/>
                <a:latin typeface="+mn-lt"/>
                <a:ea typeface="+mn-ea"/>
                <a:cs typeface="+mn-cs"/>
              </a:rPr>
              <a:t>’i</a:t>
            </a:r>
            <a:r>
              <a:rPr lang="tr-TR" sz="1200" b="0" kern="1200" dirty="0" smtClean="0">
                <a:solidFill>
                  <a:schemeClr val="tx1"/>
                </a:solidFill>
                <a:effectLst/>
                <a:latin typeface="+mn-lt"/>
                <a:ea typeface="+mn-ea"/>
                <a:cs typeface="+mn-cs"/>
              </a:rPr>
              <a:t> detaylandırınız ve her bir</a:t>
            </a:r>
            <a:r>
              <a:rPr lang="tr-TR" sz="1200" b="0" kern="1200" baseline="0" dirty="0" smtClean="0">
                <a:solidFill>
                  <a:schemeClr val="tx1"/>
                </a:solidFill>
                <a:effectLst/>
                <a:latin typeface="+mn-lt"/>
                <a:ea typeface="+mn-ea"/>
                <a:cs typeface="+mn-cs"/>
              </a:rPr>
              <a:t> tedbir türü için sorumluluk sahibi olan kurumları belirtiniz.</a:t>
            </a:r>
            <a:endParaRPr lang="en-US"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31</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smtClean="0">
                <a:solidFill>
                  <a:schemeClr val="tx1"/>
                </a:solidFill>
                <a:latin typeface="+mn-lt"/>
                <a:ea typeface="+mn-ea"/>
                <a:cs typeface="+mn-cs"/>
              </a:rPr>
              <a:t>Hamile çocuklar ile anne olmuş çocuklar için açılan kurumlarla ilgili yansıdaki bilgileri paylaşınız. </a:t>
            </a:r>
          </a:p>
          <a:p>
            <a:r>
              <a:rPr lang="tr-TR" sz="1200" b="0" i="0" u="none" strike="noStrike" kern="1200" baseline="0" dirty="0" smtClean="0">
                <a:solidFill>
                  <a:schemeClr val="tx1"/>
                </a:solidFill>
                <a:latin typeface="+mn-lt"/>
                <a:ea typeface="+mn-ea"/>
                <a:cs typeface="+mn-cs"/>
              </a:rPr>
              <a:t>Bu bilgiler Mart 2015 tarihli Resmi </a:t>
            </a:r>
            <a:r>
              <a:rPr lang="tr-TR" sz="1200" b="0" i="0" u="none" strike="noStrike" kern="1200" baseline="0" dirty="0" err="1" smtClean="0">
                <a:solidFill>
                  <a:schemeClr val="tx1"/>
                </a:solidFill>
                <a:latin typeface="+mn-lt"/>
                <a:ea typeface="+mn-ea"/>
                <a:cs typeface="+mn-cs"/>
              </a:rPr>
              <a:t>Gazete’de</a:t>
            </a:r>
            <a:r>
              <a:rPr lang="tr-TR" sz="1200" b="0" i="0" u="none" strike="noStrike" kern="1200" baseline="0" dirty="0" smtClean="0">
                <a:solidFill>
                  <a:schemeClr val="tx1"/>
                </a:solidFill>
                <a:latin typeface="+mn-lt"/>
                <a:ea typeface="+mn-ea"/>
                <a:cs typeface="+mn-cs"/>
              </a:rPr>
              <a:t> yer alan Aile ve Sosyal Politikalar Bakanlığı Çocuk Destek Merkezleri (ÇODEM) Yönetmeliği’nde yer almaktadır. </a:t>
            </a:r>
            <a:endParaRPr lang="en-US" sz="1200" b="0" i="0" u="none" strike="noStrike" kern="1200" baseline="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32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smtClean="0">
                <a:solidFill>
                  <a:schemeClr val="tx1"/>
                </a:solidFill>
                <a:latin typeface="+mn-lt"/>
                <a:ea typeface="+mn-ea"/>
                <a:cs typeface="+mn-cs"/>
              </a:rPr>
              <a:t>Verilen tedbir kararlarının uygulanmasında koordinasyon ve işbirliği mekanizması ile ilgili olarak yansıda yer alan bilgileri katılımcılarla paylaşınız. </a:t>
            </a:r>
            <a:endParaRPr lang="en-US"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Çocuk koruma kanuna göre verilen tedbirlerin yerine getirilmesi amacıyla merkezi düzeyde, ayrıca il ve ilçe düzeylerinde koordinasyon mekanizmaları kurulmuştur. </a:t>
            </a:r>
            <a:r>
              <a:rPr lang="en-US" sz="1200" b="0" i="0" u="none" strike="noStrike" kern="1200" baseline="0" dirty="0" smtClean="0">
                <a:solidFill>
                  <a:schemeClr val="tx1"/>
                </a:solidFill>
                <a:latin typeface="+mn-lt"/>
                <a:ea typeface="+mn-ea"/>
                <a:cs typeface="+mn-cs"/>
              </a:rPr>
              <a:t>ÇOCUK KORUMA KANUNUNA GÖRE VERİLEN KORUYUCU VE DESTEKLEYİCİ TEDBİRLERİN YERİNE GETİRİLMESİ AMACIYLA KURULAN MERKEZİ, İL VE İLÇE KOORDİNASYON</a:t>
            </a:r>
            <a:r>
              <a:rPr lang="tr-TR" sz="1200" b="0" i="0" u="none" strike="noStrike" kern="1200" baseline="0" dirty="0" smtClean="0">
                <a:solidFill>
                  <a:schemeClr val="tx1"/>
                </a:solidFill>
                <a:latin typeface="+mn-lt"/>
                <a:ea typeface="+mn-ea"/>
                <a:cs typeface="+mn-cs"/>
              </a:rPr>
              <a:t> YÖNERGESİ ‘</a:t>
            </a:r>
            <a:r>
              <a:rPr lang="en-US" sz="1200" b="0" i="0" u="none" strike="noStrike" kern="1200" baseline="0" dirty="0" err="1" smtClean="0">
                <a:solidFill>
                  <a:schemeClr val="tx1"/>
                </a:solidFill>
                <a:latin typeface="+mn-lt"/>
                <a:ea typeface="+mn-ea"/>
                <a:cs typeface="+mn-cs"/>
              </a:rPr>
              <a:t>çocukların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korunması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haklarının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esenliklerinin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güvence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altına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alınması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refahlarının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yükseltilmesi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ihmal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istismarlarının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önlenmesi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amacıyla</a:t>
            </a:r>
            <a:r>
              <a:rPr lang="en-US" sz="1200" b="0"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çocuk</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ve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ailelerine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yönelik</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hizmet</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veren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kamu</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kurumları</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ile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koruyucu</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ve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destekleyici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tedbirlerin</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yerine</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getirilmesini</a:t>
            </a:r>
            <a:r>
              <a:rPr lang="en-US" sz="1200" b="1" i="0" u="none" strike="noStrike" kern="1200" baseline="0" dirty="0" smtClean="0">
                <a:solidFill>
                  <a:schemeClr val="tx1"/>
                </a:solidFill>
                <a:latin typeface="+mn-lt"/>
                <a:ea typeface="+mn-ea"/>
                <a:cs typeface="+mn-cs"/>
              </a:rPr>
              <a:t> </a:t>
            </a:r>
            <a:r>
              <a:rPr lang="en-US" sz="1200" b="1" i="0" u="none" strike="noStrike" kern="1200" baseline="0" dirty="0" err="1" smtClean="0">
                <a:solidFill>
                  <a:schemeClr val="tx1"/>
                </a:solidFill>
                <a:latin typeface="+mn-lt"/>
                <a:ea typeface="+mn-ea"/>
                <a:cs typeface="+mn-cs"/>
              </a:rPr>
              <a:t>izleyen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merkezi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ilçe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koordinasyonlarını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sekretaryalarını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kapsar</a:t>
            </a:r>
            <a:r>
              <a:rPr lang="tr-TR"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Sunumu</a:t>
            </a:r>
            <a:r>
              <a:rPr lang="tr-TR" baseline="0" dirty="0" smtClean="0"/>
              <a:t> bitirirken aşağıdaki noktaları vurgulayınız:</a:t>
            </a:r>
          </a:p>
          <a:p>
            <a:pPr marL="171450" indent="-171450">
              <a:buFontTx/>
              <a:buChar char="-"/>
            </a:pPr>
            <a:r>
              <a:rPr lang="tr-TR" baseline="0" dirty="0" smtClean="0"/>
              <a:t>Koordinasyon mekanizmasında adı geçen kurumların çocuk yaşta evlilikler konusundaki (hem önleme hem müdahale bakımından) katkıları daha sonraki oturumlarda detaylı olarak tartışılacaktır.</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tr-TR" baseline="0" dirty="0" smtClean="0"/>
              <a:t>Bu bölümde işlenen konular, daha sonra ‘vaka tartışmaları’ esnasında uygulamalı olarak kullanılacaktır. </a:t>
            </a:r>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Çocuk Koruma Kanunu’nun amaç ve</a:t>
            </a:r>
            <a:r>
              <a:rPr lang="tr-TR" baseline="0" dirty="0" smtClean="0"/>
              <a:t> kapsamını aktarınız. </a:t>
            </a:r>
          </a:p>
          <a:p>
            <a:endParaRPr lang="tr-TR"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Geri</a:t>
            </a:r>
            <a:r>
              <a:rPr lang="tr-TR" sz="1200" kern="1200" baseline="0" dirty="0" smtClean="0">
                <a:solidFill>
                  <a:schemeClr val="tx1"/>
                </a:solidFill>
                <a:effectLst/>
                <a:latin typeface="+mn-lt"/>
                <a:ea typeface="+mn-ea"/>
                <a:cs typeface="+mn-cs"/>
              </a:rPr>
              <a:t> plan: </a:t>
            </a:r>
          </a:p>
          <a:p>
            <a:endParaRPr lang="tr-TR" sz="1200" kern="1200" baseline="0" dirty="0" smtClean="0">
              <a:solidFill>
                <a:schemeClr val="tx1"/>
              </a:solidFill>
              <a:effectLst/>
              <a:latin typeface="+mn-lt"/>
              <a:ea typeface="+mn-ea"/>
              <a:cs typeface="+mn-cs"/>
            </a:endParaRPr>
          </a:p>
          <a:p>
            <a:r>
              <a:rPr lang="tr-TR" sz="1200" kern="1200" baseline="0" dirty="0" smtClean="0">
                <a:solidFill>
                  <a:schemeClr val="tx1"/>
                </a:solidFill>
                <a:effectLst/>
                <a:latin typeface="+mn-lt"/>
                <a:ea typeface="+mn-ea"/>
                <a:cs typeface="+mn-cs"/>
              </a:rPr>
              <a:t>Çocuk Koruma Kanunu (ÇKK) 2005 yılında yürürlüğe girmiştir.</a:t>
            </a:r>
          </a:p>
          <a:p>
            <a:endParaRPr lang="tr-TR"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Kanun; korunma ihtiyacı olan veya suça sürüklenen çocukların korunmasına, haklarının ve esenliklerinin güvence altına alınmasına ilişkin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esasları düzenlemek amacıyla oluşturulmuştur.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Korunma ihtiyacı olan çocuklar hakkında alınacak tedbirler ile suça sürüklenen çocuklar hakkında uygulanacak güvenlik tedbirlerinin </a:t>
            </a:r>
            <a:r>
              <a:rPr lang="tr-TR" sz="1200" kern="1200" dirty="0" err="1" smtClean="0">
                <a:solidFill>
                  <a:schemeClr val="tx1"/>
                </a:solidFill>
                <a:effectLst/>
                <a:latin typeface="+mn-lt"/>
                <a:ea typeface="+mn-ea"/>
                <a:cs typeface="+mn-cs"/>
              </a:rPr>
              <a:t>usûl</a:t>
            </a:r>
            <a:r>
              <a:rPr lang="tr-TR" sz="1200" kern="1200" dirty="0" smtClean="0">
                <a:solidFill>
                  <a:schemeClr val="tx1"/>
                </a:solidFill>
                <a:effectLst/>
                <a:latin typeface="+mn-lt"/>
                <a:ea typeface="+mn-ea"/>
                <a:cs typeface="+mn-cs"/>
              </a:rPr>
              <a:t> ve esaslarına, çocuk mahkemelerinin kuruluş, görev ve yetkilerine ilişkin hükümleri kapsar.</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kern="1200" dirty="0" err="1" smtClean="0">
                <a:solidFill>
                  <a:schemeClr val="tx1"/>
                </a:solidFill>
                <a:effectLst/>
                <a:latin typeface="+mn-lt"/>
                <a:ea typeface="+mn-ea"/>
                <a:cs typeface="+mn-cs"/>
              </a:rPr>
              <a:t>ÇKK’nın</a:t>
            </a:r>
            <a:r>
              <a:rPr lang="tr-TR" sz="1200" kern="1200" dirty="0" smtClean="0">
                <a:solidFill>
                  <a:schemeClr val="tx1"/>
                </a:solidFill>
                <a:effectLst/>
                <a:latin typeface="+mn-lt"/>
                <a:ea typeface="+mn-ea"/>
                <a:cs typeface="+mn-cs"/>
              </a:rPr>
              <a:t> ‘çocuk </a:t>
            </a:r>
            <a:r>
              <a:rPr lang="tr-TR" sz="1200" kern="1200" dirty="0" err="1" smtClean="0">
                <a:solidFill>
                  <a:schemeClr val="tx1"/>
                </a:solidFill>
                <a:effectLst/>
                <a:latin typeface="+mn-lt"/>
                <a:ea typeface="+mn-ea"/>
                <a:cs typeface="+mn-cs"/>
              </a:rPr>
              <a:t>tanımı’nı</a:t>
            </a:r>
            <a:r>
              <a:rPr lang="tr-TR" sz="1200" kern="1200" dirty="0" smtClean="0">
                <a:solidFill>
                  <a:schemeClr val="tx1"/>
                </a:solidFill>
                <a:effectLst/>
                <a:latin typeface="+mn-lt"/>
                <a:ea typeface="+mn-ea"/>
                <a:cs typeface="+mn-cs"/>
              </a:rPr>
              <a:t> aktarınız. </a:t>
            </a:r>
          </a:p>
          <a:p>
            <a:endParaRPr lang="tr-TR"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Çocuk, daha erken yaşta ergin olsa bile, </a:t>
            </a:r>
            <a:r>
              <a:rPr lang="tr-TR" sz="1200" kern="1200" dirty="0" err="1" smtClean="0">
                <a:solidFill>
                  <a:schemeClr val="tx1"/>
                </a:solidFill>
                <a:effectLst/>
                <a:latin typeface="+mn-lt"/>
                <a:ea typeface="+mn-ea"/>
                <a:cs typeface="+mn-cs"/>
              </a:rPr>
              <a:t>onsekiz</a:t>
            </a:r>
            <a:r>
              <a:rPr lang="tr-TR" sz="1200" kern="1200" dirty="0" smtClean="0">
                <a:solidFill>
                  <a:schemeClr val="tx1"/>
                </a:solidFill>
                <a:effectLst/>
                <a:latin typeface="+mn-lt"/>
                <a:ea typeface="+mn-ea"/>
                <a:cs typeface="+mn-cs"/>
              </a:rPr>
              <a:t> yaşını doldurmamış kişidir. Bu kapsamda,</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Korunma ihtiyacı olan çocuk: Bedensel, zihinsel, ahlaki, sosyal ve duygusal gelişimi ile kişisel güvenliği tehlikede olan, ihmal veya istismar edilen ya da suç mağduru çocuğu,</a:t>
            </a:r>
            <a:endParaRPr lang="en-US" sz="1200" kern="1200" dirty="0" smtClean="0">
              <a:solidFill>
                <a:schemeClr val="tx1"/>
              </a:solidFill>
              <a:effectLst/>
              <a:latin typeface="+mn-lt"/>
              <a:ea typeface="+mn-ea"/>
              <a:cs typeface="+mn-cs"/>
            </a:endParaRPr>
          </a:p>
          <a:p>
            <a:pPr lvl="0"/>
            <a:endParaRPr lang="tr-TR" sz="1200" kern="1200" dirty="0" smtClean="0">
              <a:solidFill>
                <a:schemeClr val="tx1"/>
              </a:solidFill>
              <a:effectLst/>
              <a:latin typeface="+mn-lt"/>
              <a:ea typeface="+mn-ea"/>
              <a:cs typeface="+mn-cs"/>
            </a:endParaRPr>
          </a:p>
          <a:p>
            <a:pPr lvl="0"/>
            <a:r>
              <a:rPr lang="tr-TR" sz="1200" kern="1200" dirty="0" smtClean="0">
                <a:solidFill>
                  <a:schemeClr val="tx1"/>
                </a:solidFill>
                <a:effectLst/>
                <a:latin typeface="+mn-lt"/>
                <a:ea typeface="+mn-ea"/>
                <a:cs typeface="+mn-cs"/>
              </a:rPr>
              <a:t>Suça sürüklenen çocuk: Kanunlarda suç olarak tanımlanan bir fiili işlediği iddiası ile hakkında soruşturma veya kovuşturma yapılan ya da işlediği fiilden dolayı hakkında güvenlik tedbirine karar verilen çocuğu ifade eder.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Sosyal Hizmetler Kanunu’nun amaç ve kapsamını aktarınız:</a:t>
            </a:r>
          </a:p>
          <a:p>
            <a:endParaRPr lang="tr-TR" dirty="0" smtClean="0"/>
          </a:p>
          <a:p>
            <a:r>
              <a:rPr lang="tr-TR" sz="1200" kern="1200" dirty="0" smtClean="0">
                <a:solidFill>
                  <a:schemeClr val="tx1"/>
                </a:solidFill>
                <a:effectLst/>
                <a:latin typeface="+mn-lt"/>
                <a:ea typeface="+mn-ea"/>
                <a:cs typeface="+mn-cs"/>
              </a:rPr>
              <a:t>Korunma, bakım veya yardım ihtiyacı olan ailelere ve çocuklara sunulan sosyal hizmetlere ve bu hizmetleri yürütmek üzere kurulan teşkilatın kuruluş, görev, yetki ve sorumlulukları ile faaliyet ve gelirlerine ait esas ve usulleri düzenlemek, söz konusu kanunun temel amaçlarındandır.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Bu çerçevede Kanun; Çocuk yuvası, yetiştirme yurdu, kreş ve gündüz bakım evleri, çocuk ve gençlik merkezleri, toplum veya aile danışma merkezleri, çocuk evleri, sosyal hizmet merkezleri gibi kuruluşları tanımlayarak görevlerini ifade etmektedir.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Kanun ile ASPB, korunma, bakım ve yardım ihtiyacı olan aileleri ve çocukları tespit ve incelemekle görevlendirilmiştir. Bu kişilerin </a:t>
            </a:r>
            <a:r>
              <a:rPr lang="tr-TR" sz="1200" kern="1200" dirty="0" err="1" smtClean="0">
                <a:solidFill>
                  <a:schemeClr val="tx1"/>
                </a:solidFill>
                <a:effectLst/>
                <a:latin typeface="+mn-lt"/>
                <a:ea typeface="+mn-ea"/>
                <a:cs typeface="+mn-cs"/>
              </a:rPr>
              <a:t>ASPB’ye</a:t>
            </a:r>
            <a:r>
              <a:rPr lang="tr-TR" sz="1200" kern="1200" dirty="0" smtClean="0">
                <a:solidFill>
                  <a:schemeClr val="tx1"/>
                </a:solidFill>
                <a:effectLst/>
                <a:latin typeface="+mn-lt"/>
                <a:ea typeface="+mn-ea"/>
                <a:cs typeface="+mn-cs"/>
              </a:rPr>
              <a:t> bildirilmesi ve incelemeye ilişkin işbirliğinde bulunulması konusunda mahalli mülki amirler, sağlık kuruluşları ve köy muhtarları ile genel kolluk kuvvetleri ve belediye zabıta memurları yükümlü kılınmıştır.</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7</a:t>
            </a:fld>
            <a:endParaRPr lang="en-US"/>
          </a:p>
        </p:txBody>
      </p:sp>
    </p:spTree>
    <p:extLst>
      <p:ext uri="{BB962C8B-B14F-4D97-AF65-F5344CB8AC3E}">
        <p14:creationId xmlns:p14="http://schemas.microsoft.com/office/powerpoint/2010/main" val="119825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Sunumun bu noktasında, Türk</a:t>
            </a:r>
            <a:r>
              <a:rPr lang="tr-TR" baseline="0" dirty="0" smtClean="0"/>
              <a:t> Ceza Kanunu’nda yer alan çocuklara karşı işlenen suçlardan söz edilecektir.</a:t>
            </a:r>
          </a:p>
          <a:p>
            <a:r>
              <a:rPr lang="tr-TR" baseline="0" dirty="0" smtClean="0"/>
              <a:t>TCK’nın 103 ve 104 numaralı maddeleri çocuk evlilikleri bakımından özellikle önem taşımaktadır. </a:t>
            </a:r>
          </a:p>
          <a:p>
            <a:r>
              <a:rPr lang="tr-TR" baseline="0" dirty="0" smtClean="0"/>
              <a:t>TCK 103 ‘çocuğun cinsel istismarı’ ile TCK 104 ise ’reşit olmayanlarla cinsel ilişki’ konusundaki cezai yaptırımları düzenlemektedir.  </a:t>
            </a:r>
          </a:p>
          <a:p>
            <a:endParaRPr lang="tr-TR" baseline="0" dirty="0" smtClean="0"/>
          </a:p>
          <a:p>
            <a:r>
              <a:rPr lang="tr-TR" baseline="0" dirty="0" smtClean="0"/>
              <a:t>TCK Madde 105’in ayrıntısına değinilmeyecektir. Ancak eğitmenin bu madde hakkında bilgi sahibi olması beklenir. Maddenin tam metni aşağıdadır:</a:t>
            </a:r>
          </a:p>
          <a:p>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taciz</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err="1" smtClean="0">
                <a:solidFill>
                  <a:schemeClr val="tx1"/>
                </a:solidFill>
                <a:latin typeface="+mn-lt"/>
                <a:ea typeface="+mn-ea"/>
                <a:cs typeface="+mn-cs"/>
              </a:rPr>
              <a:t>Madde</a:t>
            </a:r>
            <a:r>
              <a:rPr lang="en-US" sz="1200" b="1" i="0" u="none" strike="noStrike" kern="1200" baseline="0" dirty="0" smtClean="0">
                <a:solidFill>
                  <a:schemeClr val="tx1"/>
                </a:solidFill>
                <a:latin typeface="+mn-lt"/>
                <a:ea typeface="+mn-ea"/>
                <a:cs typeface="+mn-cs"/>
              </a:rPr>
              <a:t> 105- </a:t>
            </a:r>
            <a:r>
              <a:rPr lang="en-US" sz="1200" b="0" i="0" u="none" strike="noStrike" kern="1200" baseline="0" dirty="0" smtClean="0">
                <a:solidFill>
                  <a:schemeClr val="tx1"/>
                </a:solidFill>
                <a:latin typeface="+mn-lt"/>
                <a:ea typeface="+mn-ea"/>
                <a:cs typeface="+mn-cs"/>
              </a:rPr>
              <a:t>(1)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kimseyi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amaçlı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taciz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hakkında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mağdurun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şikayeti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üzerine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üç</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aydan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adlî</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fiilin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çocuğa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işlenmesi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altı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aydan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üç</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hükmolunur</a:t>
            </a:r>
            <a:r>
              <a:rPr lang="en-US" sz="1200" b="0" i="0" u="none" strike="noStrike" kern="1200" baseline="0" dirty="0" smtClean="0">
                <a:solidFill>
                  <a:schemeClr val="tx1"/>
                </a:solidFill>
                <a:latin typeface="+mn-lt"/>
                <a:ea typeface="+mn-ea"/>
                <a:cs typeface="+mn-cs"/>
              </a:rPr>
              <a:t>.(1) </a:t>
            </a:r>
          </a:p>
          <a:p>
            <a:r>
              <a:rPr lang="en-US" sz="1200" b="0" i="0" u="none" strike="noStrike" kern="1200" baseline="0" dirty="0" smtClean="0">
                <a:solidFill>
                  <a:schemeClr val="tx1"/>
                </a:solidFill>
                <a:latin typeface="+mn-lt"/>
                <a:ea typeface="+mn-ea"/>
                <a:cs typeface="+mn-cs"/>
              </a:rPr>
              <a:t>(2)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Değişik</a:t>
            </a:r>
            <a:r>
              <a:rPr lang="en-US" sz="1200" b="1" i="0" u="none" strike="noStrike" kern="1200" baseline="0" dirty="0" smtClean="0">
                <a:solidFill>
                  <a:schemeClr val="tx1"/>
                </a:solidFill>
                <a:latin typeface="+mn-lt"/>
                <a:ea typeface="+mn-ea"/>
                <a:cs typeface="+mn-cs"/>
              </a:rPr>
              <a:t>: 18/6/2014-6545/61 </a:t>
            </a:r>
            <a:r>
              <a:rPr lang="en-US" sz="1200" b="1" i="0" u="none" strike="noStrike" kern="1200" baseline="0" dirty="0" err="1" smtClean="0">
                <a:solidFill>
                  <a:schemeClr val="tx1"/>
                </a:solidFill>
                <a:latin typeface="+mn-lt"/>
                <a:ea typeface="+mn-ea"/>
                <a:cs typeface="+mn-cs"/>
              </a:rPr>
              <a:t>md.</a:t>
            </a:r>
            <a:r>
              <a:rPr lang="en-US" sz="1200" b="1"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Kamu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görevinin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hizmet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ilişkisinin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a:t>
            </a:r>
            <a:r>
              <a:rPr lang="en-US" sz="1200" b="0" i="0" u="none" strike="noStrike" kern="1200" baseline="0" dirty="0" err="1" smtClean="0">
                <a:solidFill>
                  <a:schemeClr val="tx1"/>
                </a:solidFill>
                <a:latin typeface="+mn-lt"/>
                <a:ea typeface="+mn-ea"/>
                <a:cs typeface="+mn-cs"/>
              </a:rPr>
              <a:t>aile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içi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sağladığı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kolaylıktan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faydalanmak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 </a:t>
            </a:r>
            <a:r>
              <a:rPr lang="en-US" sz="1200" b="0" i="0" u="none" strike="noStrike" kern="1200" baseline="0" dirty="0" err="1" smtClean="0">
                <a:solidFill>
                  <a:schemeClr val="tx1"/>
                </a:solidFill>
                <a:latin typeface="+mn-lt"/>
                <a:ea typeface="+mn-ea"/>
                <a:cs typeface="+mn-cs"/>
              </a:rPr>
              <a:t>Vasi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eğitici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öğretici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bakıcı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koruyucu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hizmeti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a:t>
            </a:r>
            <a:r>
              <a:rPr lang="en-US" sz="1200" b="0" i="0" u="none" strike="noStrike" kern="1200" baseline="0" dirty="0" err="1" smtClean="0">
                <a:solidFill>
                  <a:schemeClr val="tx1"/>
                </a:solidFill>
                <a:latin typeface="+mn-lt"/>
                <a:ea typeface="+mn-ea"/>
                <a:cs typeface="+mn-cs"/>
              </a:rPr>
              <a:t>koruma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gözetim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yükümlülüğü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c) </a:t>
            </a:r>
            <a:r>
              <a:rPr lang="en-US" sz="1200" b="0" i="0" u="none" strike="noStrike" kern="1200" baseline="0" dirty="0" err="1" smtClean="0">
                <a:solidFill>
                  <a:schemeClr val="tx1"/>
                </a:solidFill>
                <a:latin typeface="+mn-lt"/>
                <a:ea typeface="+mn-ea"/>
                <a:cs typeface="+mn-cs"/>
              </a:rPr>
              <a:t>Aynı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işyerinde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çalışmanın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sağladığı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kolaylıktan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faydalanmak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 Posta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elektronik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haberleşme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araçlarının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sağladığı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kolaylıktan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faydalanmak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e) </a:t>
            </a:r>
            <a:r>
              <a:rPr lang="en-US" sz="1200" b="0" i="0" u="none" strike="noStrike" kern="1200" baseline="0" dirty="0" err="1" smtClean="0">
                <a:solidFill>
                  <a:schemeClr val="tx1"/>
                </a:solidFill>
                <a:latin typeface="+mn-lt"/>
                <a:ea typeface="+mn-ea"/>
                <a:cs typeface="+mn-cs"/>
              </a:rPr>
              <a:t>Teşhir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işlenmesi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yukarıdaki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fıkraya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verilecek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oranında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artırılır</a:t>
            </a:r>
            <a:r>
              <a:rPr lang="en-US" sz="1200" b="0" i="0" u="none" strike="noStrike" kern="1200" baseline="0" dirty="0" smtClean="0">
                <a:solidFill>
                  <a:schemeClr val="tx1"/>
                </a:solidFill>
                <a:latin typeface="+mn-lt"/>
                <a:ea typeface="+mn-ea"/>
                <a:cs typeface="+mn-cs"/>
              </a:rPr>
              <a:t>. Bu </a:t>
            </a:r>
            <a:r>
              <a:rPr lang="en-US" sz="1200" b="0" i="0" u="none" strike="noStrike" kern="1200" baseline="0" dirty="0" err="1" smtClean="0">
                <a:solidFill>
                  <a:schemeClr val="tx1"/>
                </a:solidFill>
                <a:latin typeface="+mn-lt"/>
                <a:ea typeface="+mn-ea"/>
                <a:cs typeface="+mn-cs"/>
              </a:rPr>
              <a:t>fiil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nedeniyle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mağdur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bırakmak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okuldan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ailesinden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ayrılmak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zorunda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kalmış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verilecek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olamaz</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TCK madde 103’te tanımlanan çocuğun cinsel </a:t>
            </a:r>
            <a:r>
              <a:rPr lang="tr-TR" dirty="0" err="1" smtClean="0"/>
              <a:t>istimarı</a:t>
            </a:r>
            <a:r>
              <a:rPr lang="tr-TR" dirty="0" smtClean="0"/>
              <a:t> suçunu tanımlayınız</a:t>
            </a:r>
            <a:r>
              <a:rPr lang="tr-TR" baseline="0" dirty="0" smtClean="0"/>
              <a:t> ve cezasını belirtiniz. </a:t>
            </a:r>
          </a:p>
          <a:p>
            <a:r>
              <a:rPr lang="tr-TR" baseline="0" dirty="0" smtClean="0"/>
              <a:t>Madde 103 tam metin olarak aşağıda verilmiştir. Eğitmenin tüm maddeyi aktarması beklenmemektedir. Fakat gelebilecek sorulara karşı eğitmenin tüm maddeye hakim olması beklenir. </a:t>
            </a:r>
          </a:p>
          <a:p>
            <a:r>
              <a:rPr lang="tr-TR" baseline="0" dirty="0" smtClean="0"/>
              <a:t>Madde 103 ile ilgili olarak Anayasa Mahkemesi, maddenin 1(a)’da yer alan cümlesinin Ocak 2017 tarihine kadar yeniden düzenlenmek üzerine iptaline karar vermiştir. </a:t>
            </a:r>
            <a:r>
              <a:rPr lang="tr-TR" b="1" baseline="0" dirty="0" smtClean="0"/>
              <a:t>Yeni düzenleme yapılana kadar bu madde yansıda aktarıldığı haliyle yürürlüktedir. </a:t>
            </a:r>
          </a:p>
          <a:p>
            <a:endParaRPr lang="tr-TR" sz="1200" b="1" i="0" u="none" strike="noStrike" kern="1200" baseline="0" dirty="0" smtClean="0">
              <a:solidFill>
                <a:schemeClr val="tx1"/>
              </a:solidFill>
              <a:latin typeface="+mn-lt"/>
              <a:ea typeface="+mn-ea"/>
              <a:cs typeface="+mn-cs"/>
            </a:endParaRPr>
          </a:p>
          <a:p>
            <a:r>
              <a:rPr lang="nn-NO" sz="1200" b="1" i="0" u="none" strike="noStrike" kern="1200" baseline="0" dirty="0" err="1" smtClean="0">
                <a:solidFill>
                  <a:schemeClr val="tx1"/>
                </a:solidFill>
                <a:latin typeface="+mn-lt"/>
                <a:ea typeface="+mn-ea"/>
                <a:cs typeface="+mn-cs"/>
              </a:rPr>
              <a:t>Madde</a:t>
            </a:r>
            <a:r>
              <a:rPr lang="nn-NO" sz="1200" b="1" i="0" u="none" strike="noStrike" kern="1200" baseline="0" dirty="0" smtClean="0">
                <a:solidFill>
                  <a:schemeClr val="tx1"/>
                </a:solidFill>
                <a:latin typeface="+mn-lt"/>
                <a:ea typeface="+mn-ea"/>
                <a:cs typeface="+mn-cs"/>
              </a:rPr>
              <a:t> 103- (</a:t>
            </a:r>
            <a:r>
              <a:rPr lang="nn-NO" sz="1200" b="1" i="0" u="none" strike="noStrike" kern="1200" baseline="0" dirty="0" err="1" smtClean="0">
                <a:solidFill>
                  <a:schemeClr val="tx1"/>
                </a:solidFill>
                <a:latin typeface="+mn-lt"/>
                <a:ea typeface="+mn-ea"/>
                <a:cs typeface="+mn-cs"/>
              </a:rPr>
              <a:t>Değişik</a:t>
            </a:r>
            <a:r>
              <a:rPr lang="nn-NO" sz="1200" b="1" i="0" u="none" strike="noStrike" kern="1200" baseline="0" dirty="0" smtClean="0">
                <a:solidFill>
                  <a:schemeClr val="tx1"/>
                </a:solidFill>
                <a:latin typeface="+mn-lt"/>
                <a:ea typeface="+mn-ea"/>
                <a:cs typeface="+mn-cs"/>
              </a:rPr>
              <a:t>: 18/6/2014-6545/59 md.) </a:t>
            </a:r>
            <a:endParaRPr lang="nn-NO"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(1) </a:t>
            </a:r>
            <a:r>
              <a:rPr lang="en-US" sz="1200" b="0" i="0" u="none" strike="noStrike" kern="1200" baseline="0" dirty="0" err="1" smtClean="0">
                <a:solidFill>
                  <a:schemeClr val="tx1"/>
                </a:solidFill>
                <a:latin typeface="+mn-lt"/>
                <a:ea typeface="+mn-ea"/>
                <a:cs typeface="+mn-cs"/>
              </a:rPr>
              <a:t>Çocuğu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yönden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sekiz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on </a:t>
            </a:r>
            <a:r>
              <a:rPr lang="en-US" sz="1200" b="0" i="0" u="none" strike="noStrike" kern="1200" baseline="0" dirty="0" err="1" smtClean="0">
                <a:solidFill>
                  <a:schemeClr val="tx1"/>
                </a:solidFill>
                <a:latin typeface="+mn-lt"/>
                <a:ea typeface="+mn-ea"/>
                <a:cs typeface="+mn-cs"/>
              </a:rPr>
              <a:t>beş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cezalandırılır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sarkıntılık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düzeyinde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kalması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üç</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sekiz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kadar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Sarkıntılık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düzeyinde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kalmış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failinin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soruşturma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kovuşturma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yapılması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mağdurun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velisinin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vasisinin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şikâyetine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bağlıdır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deyiminden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On </a:t>
            </a:r>
            <a:r>
              <a:rPr lang="en-US" sz="1200" b="0" i="0" u="none" strike="noStrike" kern="1200" baseline="0" dirty="0" err="1" smtClean="0">
                <a:solidFill>
                  <a:schemeClr val="tx1"/>
                </a:solidFill>
                <a:latin typeface="+mn-lt"/>
                <a:ea typeface="+mn-ea"/>
                <a:cs typeface="+mn-cs"/>
              </a:rPr>
              <a:t>beş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yaşını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tamamlamamış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tamamlamış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olmakla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birlikte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fiilin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hukuki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anlam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sonuçlarını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algılama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yeteneği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gelişmemiş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gerçekleştirilen</a:t>
            </a:r>
            <a:r>
              <a:rPr lang="en-US" sz="1200" b="0" i="0" u="none" strike="noStrike" kern="1200" baseline="0" dirty="0" smtClean="0">
                <a:solidFill>
                  <a:schemeClr val="tx1"/>
                </a:solidFill>
                <a:latin typeface="+mn-lt"/>
                <a:ea typeface="+mn-ea"/>
                <a:cs typeface="+mn-cs"/>
              </a:rPr>
              <a:t> her </a:t>
            </a:r>
            <a:r>
              <a:rPr lang="en-US" sz="1200" b="0" i="0" u="none" strike="noStrike" kern="1200" baseline="0" dirty="0" err="1" smtClean="0">
                <a:solidFill>
                  <a:schemeClr val="tx1"/>
                </a:solidFill>
                <a:latin typeface="+mn-lt"/>
                <a:ea typeface="+mn-ea"/>
                <a:cs typeface="+mn-cs"/>
              </a:rPr>
              <a:t>türlü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davranış</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 </a:t>
            </a:r>
            <a:r>
              <a:rPr lang="en-US" sz="1200" b="0" i="0" u="none" strike="noStrike" kern="1200" baseline="0" dirty="0" err="1" smtClean="0">
                <a:solidFill>
                  <a:schemeClr val="tx1"/>
                </a:solidFill>
                <a:latin typeface="+mn-lt"/>
                <a:ea typeface="+mn-ea"/>
                <a:cs typeface="+mn-cs"/>
              </a:rPr>
              <a:t>Diğer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sadece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tehdit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iradeyi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etkileyen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başka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nedene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dayalı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gerçekleştirilen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davranışlar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anlaşılır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(2)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vücuda</a:t>
            </a:r>
            <a:r>
              <a:rPr lang="en-US" sz="1200" b="0" i="0" u="none" strike="noStrike" kern="1200" baseline="0" dirty="0" smtClean="0">
                <a:solidFill>
                  <a:schemeClr val="tx1"/>
                </a:solidFill>
                <a:latin typeface="+mn-lt"/>
                <a:ea typeface="+mn-ea"/>
                <a:cs typeface="+mn-cs"/>
              </a:rPr>
              <a:t> organ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cisim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sokulması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gerçekleştirilmesi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durumunda</a:t>
            </a:r>
            <a:r>
              <a:rPr lang="en-US" sz="1200" b="0" i="0" u="none" strike="noStrike" kern="1200" baseline="0" dirty="0" smtClean="0">
                <a:solidFill>
                  <a:schemeClr val="tx1"/>
                </a:solidFill>
                <a:latin typeface="+mn-lt"/>
                <a:ea typeface="+mn-ea"/>
                <a:cs typeface="+mn-cs"/>
              </a:rPr>
              <a:t>, on </a:t>
            </a:r>
            <a:r>
              <a:rPr lang="en-US" sz="1200" b="0" i="0" u="none" strike="noStrike" kern="1200" baseline="0" dirty="0" err="1" smtClean="0">
                <a:solidFill>
                  <a:schemeClr val="tx1"/>
                </a:solidFill>
                <a:latin typeface="+mn-lt"/>
                <a:ea typeface="+mn-ea"/>
                <a:cs typeface="+mn-cs"/>
              </a:rPr>
              <a:t>altı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yıldan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aşağı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üzere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hükmolunur</a:t>
            </a:r>
            <a:r>
              <a:rPr lang="en-US" sz="1200" b="0" i="0" u="none" strike="noStrike" kern="1200" baseline="0" dirty="0" smtClean="0">
                <a:solidFill>
                  <a:schemeClr val="tx1"/>
                </a:solidFill>
                <a:latin typeface="+mn-lt"/>
                <a:ea typeface="+mn-ea"/>
                <a:cs typeface="+mn-cs"/>
              </a:rPr>
              <a:t>. (1) </a:t>
            </a:r>
          </a:p>
          <a:p>
            <a:r>
              <a:rPr lang="en-US" sz="1200" b="0" i="0" u="none" strike="noStrike" kern="1200" baseline="0" dirty="0" smtClean="0">
                <a:solidFill>
                  <a:schemeClr val="tx1"/>
                </a:solidFill>
                <a:latin typeface="+mn-lt"/>
                <a:ea typeface="+mn-ea"/>
                <a:cs typeface="+mn-cs"/>
              </a:rPr>
              <a:t>(3) </a:t>
            </a:r>
            <a:r>
              <a:rPr lang="en-US" sz="1200" b="0" i="0" u="none" strike="noStrike" kern="1200" baseline="0" dirty="0" err="1" smtClean="0">
                <a:solidFill>
                  <a:schemeClr val="tx1"/>
                </a:solidFill>
                <a:latin typeface="+mn-lt"/>
                <a:ea typeface="+mn-ea"/>
                <a:cs typeface="+mn-cs"/>
              </a:rPr>
              <a:t>Suçun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Birden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fazla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birlikte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 </a:t>
            </a:r>
            <a:r>
              <a:rPr lang="en-US" sz="1200" b="0" i="0" u="none" strike="noStrike" kern="1200" baseline="0" dirty="0" err="1" smtClean="0">
                <a:solidFill>
                  <a:schemeClr val="tx1"/>
                </a:solidFill>
                <a:latin typeface="+mn-lt"/>
                <a:ea typeface="+mn-ea"/>
                <a:cs typeface="+mn-cs"/>
              </a:rPr>
              <a:t>İnsanların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toplu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olarak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arada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yaşama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zorunluluğunda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bulunduğu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ortamların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sağladığı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kolaylıktan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faydalanmak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c) </a:t>
            </a:r>
            <a:r>
              <a:rPr lang="en-US" sz="1200" b="0" i="0" u="none" strike="noStrike" kern="1200" baseline="0" dirty="0" err="1" smtClean="0">
                <a:solidFill>
                  <a:schemeClr val="tx1"/>
                </a:solidFill>
                <a:latin typeface="+mn-lt"/>
                <a:ea typeface="+mn-ea"/>
                <a:cs typeface="+mn-cs"/>
              </a:rPr>
              <a:t>Üçüncü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derece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dâhil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kayın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hısımlığı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içinde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kişiye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a:t>
            </a:r>
            <a:r>
              <a:rPr lang="en-US" sz="1200" b="0" i="0" u="none" strike="noStrike" kern="1200" baseline="0" dirty="0" err="1" smtClean="0">
                <a:solidFill>
                  <a:schemeClr val="tx1"/>
                </a:solidFill>
                <a:latin typeface="+mn-lt"/>
                <a:ea typeface="+mn-ea"/>
                <a:cs typeface="+mn-cs"/>
              </a:rPr>
              <a:t>üvey</a:t>
            </a:r>
            <a:r>
              <a:rPr lang="en-US" sz="1200" b="0" i="0" u="none" strike="noStrike" kern="1200" baseline="0" dirty="0" smtClean="0">
                <a:solidFill>
                  <a:schemeClr val="tx1"/>
                </a:solidFill>
                <a:latin typeface="+mn-lt"/>
                <a:ea typeface="+mn-ea"/>
                <a:cs typeface="+mn-cs"/>
              </a:rPr>
              <a:t> baba, </a:t>
            </a:r>
            <a:r>
              <a:rPr lang="en-US" sz="1200" b="0" i="0" u="none" strike="noStrike" kern="1200" baseline="0" dirty="0" err="1" smtClean="0">
                <a:solidFill>
                  <a:schemeClr val="tx1"/>
                </a:solidFill>
                <a:latin typeface="+mn-lt"/>
                <a:ea typeface="+mn-ea"/>
                <a:cs typeface="+mn-cs"/>
              </a:rPr>
              <a:t>üvey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üvey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kardeş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evlat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edinen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 </a:t>
            </a:r>
            <a:r>
              <a:rPr lang="en-US" sz="1200" b="0" i="0" u="none" strike="noStrike" kern="1200" baseline="0" dirty="0" err="1" smtClean="0">
                <a:solidFill>
                  <a:schemeClr val="tx1"/>
                </a:solidFill>
                <a:latin typeface="+mn-lt"/>
                <a:ea typeface="+mn-ea"/>
                <a:cs typeface="+mn-cs"/>
              </a:rPr>
              <a:t>Vasi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eğitici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öğretici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bakıcı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koruyucu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aile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sağlık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hizmeti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a:t>
            </a:r>
            <a:r>
              <a:rPr lang="en-US" sz="1200" b="0" i="0" u="none" strike="noStrike" kern="1200" baseline="0" dirty="0" err="1" smtClean="0">
                <a:solidFill>
                  <a:schemeClr val="tx1"/>
                </a:solidFill>
                <a:latin typeface="+mn-lt"/>
                <a:ea typeface="+mn-ea"/>
                <a:cs typeface="+mn-cs"/>
              </a:rPr>
              <a:t>koruma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bakım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gözetim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yükümlülüğü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bulunan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kişiler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tarafından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e) </a:t>
            </a:r>
            <a:r>
              <a:rPr lang="en-US" sz="1200" b="0" i="0" u="none" strike="noStrike" kern="1200" baseline="0" dirty="0" err="1" smtClean="0">
                <a:solidFill>
                  <a:schemeClr val="tx1"/>
                </a:solidFill>
                <a:latin typeface="+mn-lt"/>
                <a:ea typeface="+mn-ea"/>
                <a:cs typeface="+mn-cs"/>
              </a:rPr>
              <a:t>Kamu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görevinin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hizmet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ilişkisinin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sağladığı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nüfuz</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kötüye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kullanılmak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işlenmesi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yukarıdaki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fıkralara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verilecek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oranında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artırılır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(4)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istismarın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birinci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fıkranın</a:t>
            </a:r>
            <a:r>
              <a:rPr lang="en-US" sz="1200" b="0" i="0" u="none" strike="noStrike" kern="1200" baseline="0" dirty="0" smtClean="0">
                <a:solidFill>
                  <a:schemeClr val="tx1"/>
                </a:solidFill>
                <a:latin typeface="+mn-lt"/>
                <a:ea typeface="+mn-ea"/>
                <a:cs typeface="+mn-cs"/>
              </a:rPr>
              <a:t> (a) </a:t>
            </a:r>
            <a:r>
              <a:rPr lang="en-US" sz="1200" b="0" i="0" u="none" strike="noStrike" kern="1200" baseline="0" dirty="0" err="1" smtClean="0">
                <a:solidFill>
                  <a:schemeClr val="tx1"/>
                </a:solidFill>
                <a:latin typeface="+mn-lt"/>
                <a:ea typeface="+mn-ea"/>
                <a:cs typeface="+mn-cs"/>
              </a:rPr>
              <a:t>bendindeki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tehditle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a:t>
            </a:r>
            <a:r>
              <a:rPr lang="en-US" sz="1200" b="0" i="0" u="none" strike="noStrike" kern="1200" baseline="0" dirty="0" smtClean="0">
                <a:solidFill>
                  <a:schemeClr val="tx1"/>
                </a:solidFill>
                <a:latin typeface="+mn-lt"/>
                <a:ea typeface="+mn-ea"/>
                <a:cs typeface="+mn-cs"/>
              </a:rPr>
              <a:t> da (b) </a:t>
            </a:r>
            <a:r>
              <a:rPr lang="en-US" sz="1200" b="0" i="0" u="none" strike="noStrike" kern="1200" baseline="0" dirty="0" err="1" smtClean="0">
                <a:solidFill>
                  <a:schemeClr val="tx1"/>
                </a:solidFill>
                <a:latin typeface="+mn-lt"/>
                <a:ea typeface="+mn-ea"/>
                <a:cs typeface="+mn-cs"/>
              </a:rPr>
              <a:t>bendindeki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çocuklara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karşı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silah</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kullanmak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suretiyle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gerçekleştirilmesi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yukarıdaki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fıkralara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göre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verilecek</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yarı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oranında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artırılır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(5) </a:t>
            </a:r>
            <a:r>
              <a:rPr lang="en-US" sz="1200" b="0" i="0" u="none" strike="noStrike" kern="1200" baseline="0" dirty="0" err="1" smtClean="0">
                <a:solidFill>
                  <a:schemeClr val="tx1"/>
                </a:solidFill>
                <a:latin typeface="+mn-lt"/>
                <a:ea typeface="+mn-ea"/>
                <a:cs typeface="+mn-cs"/>
              </a:rPr>
              <a:t>Cinsel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istismar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için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başvurulan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cebir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şiddetin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kasten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yaralama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ağır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neticelerine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neden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olması</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ayrıca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kasten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yaralama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suçuna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ilişkin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hükümler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uygulanır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(6) </a:t>
            </a:r>
            <a:r>
              <a:rPr lang="en-US" sz="1200" b="0" i="0" u="none" strike="noStrike" kern="1200" baseline="0" dirty="0" err="1" smtClean="0">
                <a:solidFill>
                  <a:schemeClr val="tx1"/>
                </a:solidFill>
                <a:latin typeface="+mn-lt"/>
                <a:ea typeface="+mn-ea"/>
                <a:cs typeface="+mn-cs"/>
              </a:rPr>
              <a:t>Suç</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sonucu</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mağdurun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bitkisel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hayata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girmesi</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veya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ölümü</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hâlinde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ağırlaştırılmış</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müebbet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hapis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cezasına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hükmolunur</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9</a:t>
            </a:fld>
            <a:endParaRPr lang="en-US"/>
          </a:p>
        </p:txBody>
      </p:sp>
    </p:spTree>
    <p:extLst>
      <p:ext uri="{BB962C8B-B14F-4D97-AF65-F5344CB8AC3E}">
        <p14:creationId xmlns:p14="http://schemas.microsoft.com/office/powerpoint/2010/main" val="2327530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151630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6682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573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644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44107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57859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C686A853-5D71-0C4B-BDDA-9F79421D47B4}" type="datetimeFigureOut">
              <a:rPr lang="en-US" smtClean="0"/>
              <a:t>12/28/2016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307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C686A853-5D71-0C4B-BDDA-9F79421D47B4}" type="datetimeFigureOut">
              <a:rPr lang="en-US" smtClean="0"/>
              <a:t>12/28/2016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16380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6A853-5D71-0C4B-BDDA-9F79421D47B4}" type="datetimeFigureOut">
              <a:rPr lang="en-US" smtClean="0"/>
              <a:t>12/28/2016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81161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020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28680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6A853-5D71-0C4B-BDDA-9F79421D47B4}" type="datetimeFigureOut">
              <a:rPr lang="en-US" smtClean="0"/>
              <a:t>12/28/2016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B6069-DAE4-7648-847D-5EA1BEA6BCEE}" type="slidenum">
              <a:rPr lang="en-US" smtClean="0"/>
              <a:t>‹#›</a:t>
            </a:fld>
            <a:endParaRPr lang="en-US"/>
          </a:p>
        </p:txBody>
      </p:sp>
    </p:spTree>
    <p:extLst>
      <p:ext uri="{BB962C8B-B14F-4D97-AF65-F5344CB8AC3E}">
        <p14:creationId xmlns:p14="http://schemas.microsoft.com/office/powerpoint/2010/main" val="18666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jpg"/><Relationship Id="rId12"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pt_yasal ve kurumsal cerceve-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233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13716"/>
                </a:solidFill>
              </a:rPr>
              <a:t>Çocuklara</a:t>
            </a:r>
            <a:r>
              <a:rPr lang="en-US" sz="2600" b="1" dirty="0" smtClean="0">
                <a:solidFill>
                  <a:srgbClr val="E13716"/>
                </a:solidFill>
              </a:rPr>
              <a:t> </a:t>
            </a:r>
            <a:r>
              <a:rPr lang="en-US" sz="2600" b="1" dirty="0" err="1" smtClean="0">
                <a:solidFill>
                  <a:srgbClr val="E13716"/>
                </a:solidFill>
              </a:rPr>
              <a:t>Karşı</a:t>
            </a:r>
            <a:r>
              <a:rPr lang="en-US" sz="2600" b="1" dirty="0" smtClean="0">
                <a:solidFill>
                  <a:srgbClr val="E13716"/>
                </a:solidFill>
              </a:rPr>
              <a:t> </a:t>
            </a:r>
            <a:r>
              <a:rPr lang="en-US" sz="2600" b="1" dirty="0" err="1" smtClean="0">
                <a:solidFill>
                  <a:srgbClr val="E13716"/>
                </a:solidFill>
              </a:rPr>
              <a:t>İşlenen</a:t>
            </a:r>
            <a:r>
              <a:rPr lang="en-US" sz="2600" b="1" dirty="0" smtClean="0">
                <a:solidFill>
                  <a:srgbClr val="E13716"/>
                </a:solidFill>
              </a:rPr>
              <a:t> </a:t>
            </a:r>
            <a:r>
              <a:rPr lang="en-US" sz="2600" b="1" dirty="0" err="1" smtClean="0">
                <a:solidFill>
                  <a:srgbClr val="E13716"/>
                </a:solidFill>
              </a:rPr>
              <a:t>Suçlar</a:t>
            </a:r>
            <a:r>
              <a:rPr lang="en-US" sz="2600" b="1" dirty="0" smtClean="0">
                <a:solidFill>
                  <a:srgbClr val="E13716"/>
                </a:solidFill>
              </a:rPr>
              <a:t>: TCK</a:t>
            </a:r>
            <a:endParaRPr lang="en-US" sz="2600" b="1" dirty="0">
              <a:solidFill>
                <a:srgbClr val="E13716"/>
              </a:solidFill>
            </a:endParaRPr>
          </a:p>
        </p:txBody>
      </p:sp>
      <p:sp>
        <p:nvSpPr>
          <p:cNvPr id="5" name="Subtitle 2"/>
          <p:cNvSpPr txBox="1">
            <a:spLocks/>
          </p:cNvSpPr>
          <p:nvPr/>
        </p:nvSpPr>
        <p:spPr>
          <a:xfrm>
            <a:off x="256117" y="2292556"/>
            <a:ext cx="8336703" cy="9469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sz="1800" dirty="0" smtClean="0">
                <a:solidFill>
                  <a:schemeClr val="tx1">
                    <a:lumMod val="75000"/>
                    <a:lumOff val="25000"/>
                  </a:schemeClr>
                </a:solidFill>
                <a:latin typeface="Calibri"/>
                <a:cs typeface="Calibri"/>
              </a:rPr>
              <a:t>REŞİT OLMAYANLA</a:t>
            </a:r>
            <a:r>
              <a:rPr lang="en-US" sz="1800" dirty="0" smtClean="0">
                <a:solidFill>
                  <a:schemeClr val="tx1">
                    <a:lumMod val="75000"/>
                    <a:lumOff val="25000"/>
                  </a:schemeClr>
                </a:solidFill>
                <a:latin typeface="Calibri"/>
                <a:cs typeface="Calibri"/>
              </a:rPr>
              <a:t> </a:t>
            </a:r>
            <a:r>
              <a:rPr lang="en-US" sz="1800" dirty="0">
                <a:solidFill>
                  <a:schemeClr val="tx1">
                    <a:lumMod val="75000"/>
                    <a:lumOff val="25000"/>
                  </a:schemeClr>
                </a:solidFill>
                <a:latin typeface="Calibri"/>
                <a:cs typeface="Calibri"/>
              </a:rPr>
              <a:t>CİNSEL İLİŞKİ</a:t>
            </a:r>
          </a:p>
          <a:p>
            <a:pPr algn="l"/>
            <a:endParaRPr lang="en-US" sz="1800" dirty="0">
              <a:solidFill>
                <a:schemeClr val="tx1">
                  <a:lumMod val="75000"/>
                  <a:lumOff val="25000"/>
                </a:schemeClr>
              </a:solidFill>
              <a:latin typeface="Calibri"/>
              <a:cs typeface="Calibri"/>
            </a:endParaRPr>
          </a:p>
          <a:p>
            <a:pPr marL="285750" indent="-285750" algn="l">
              <a:buFont typeface="Arial"/>
              <a:buChar char="•"/>
            </a:pPr>
            <a:r>
              <a:rPr lang="en-US" sz="1800" dirty="0" err="1">
                <a:solidFill>
                  <a:schemeClr val="tx1">
                    <a:lumMod val="75000"/>
                    <a:lumOff val="25000"/>
                  </a:schemeClr>
                </a:solidFill>
                <a:latin typeface="Calibri"/>
                <a:cs typeface="Calibri"/>
              </a:rPr>
              <a:t>Cebir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tehdit</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olmaksızın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onbeş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yaşını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bitirmiş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olan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çocukla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cinsel</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ilişkide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bulunan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kişi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şikayet</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üzerine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iki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yıldan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beş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kadar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hapis</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cezası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cezalandırılır</a:t>
            </a:r>
            <a:r>
              <a:rPr lang="en-US" sz="1800" dirty="0">
                <a:solidFill>
                  <a:schemeClr val="tx1">
                    <a:lumMod val="75000"/>
                    <a:lumOff val="25000"/>
                  </a:schemeClr>
                </a:solidFill>
                <a:latin typeface="Calibri"/>
                <a:cs typeface="Calibri"/>
              </a:rPr>
              <a:t>. </a:t>
            </a:r>
            <a:r>
              <a:rPr lang="en-US" sz="1800" dirty="0" smtClean="0">
                <a:solidFill>
                  <a:schemeClr val="tx1">
                    <a:lumMod val="75000"/>
                    <a:lumOff val="25000"/>
                  </a:schemeClr>
                </a:solidFill>
                <a:latin typeface="Calibri"/>
                <a:cs typeface="Calibri"/>
              </a:rPr>
              <a:t>( </a:t>
            </a:r>
            <a:r>
              <a:rPr lang="en-US" sz="1800" dirty="0">
                <a:solidFill>
                  <a:schemeClr val="tx1">
                    <a:lumMod val="75000"/>
                    <a:lumOff val="25000"/>
                  </a:schemeClr>
                </a:solidFill>
                <a:latin typeface="Calibri"/>
                <a:cs typeface="Calibri"/>
              </a:rPr>
              <a:t>TCK m. 104/1)</a:t>
            </a:r>
          </a:p>
          <a:p>
            <a:pPr marL="285750" indent="-285750" algn="l">
              <a:buFont typeface="Arial"/>
              <a:buChar char="•"/>
            </a:pPr>
            <a:endParaRPr lang="tr-TR" sz="1800" dirty="0">
              <a:solidFill>
                <a:schemeClr val="tx1">
                  <a:lumMod val="75000"/>
                  <a:lumOff val="25000"/>
                </a:schemeClr>
              </a:solidFill>
              <a:latin typeface="Calibri"/>
              <a:cs typeface="Calibri"/>
            </a:endParaRPr>
          </a:p>
          <a:p>
            <a:pPr marL="285750" indent="-285750" algn="l">
              <a:buFont typeface="Arial"/>
              <a:buChar char="•"/>
            </a:pPr>
            <a:r>
              <a:rPr lang="en-US" sz="1800" dirty="0" err="1">
                <a:solidFill>
                  <a:schemeClr val="tx1">
                    <a:lumMod val="75000"/>
                    <a:lumOff val="25000"/>
                  </a:schemeClr>
                </a:solidFill>
                <a:latin typeface="Calibri"/>
                <a:cs typeface="Calibri"/>
              </a:rPr>
              <a:t>Suçun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mağdur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arasında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evlenme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yasağı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bulunan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kişi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tarafından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işlenmesi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hâlinde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şikâyet</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aranmaksızın</a:t>
            </a:r>
            <a:r>
              <a:rPr lang="en-US" sz="1800" dirty="0">
                <a:solidFill>
                  <a:schemeClr val="tx1">
                    <a:lumMod val="75000"/>
                    <a:lumOff val="25000"/>
                  </a:schemeClr>
                </a:solidFill>
                <a:latin typeface="Calibri"/>
                <a:cs typeface="Calibri"/>
              </a:rPr>
              <a:t>, on </a:t>
            </a:r>
            <a:r>
              <a:rPr lang="en-US" sz="1800" dirty="0" err="1">
                <a:solidFill>
                  <a:schemeClr val="tx1">
                    <a:lumMod val="75000"/>
                    <a:lumOff val="25000"/>
                  </a:schemeClr>
                </a:solidFill>
                <a:latin typeface="Calibri"/>
                <a:cs typeface="Calibri"/>
              </a:rPr>
              <a:t>yıldan</a:t>
            </a:r>
            <a:r>
              <a:rPr lang="en-US" sz="1800" dirty="0">
                <a:solidFill>
                  <a:schemeClr val="tx1">
                    <a:lumMod val="75000"/>
                    <a:lumOff val="25000"/>
                  </a:schemeClr>
                </a:solidFill>
                <a:latin typeface="Calibri"/>
                <a:cs typeface="Calibri"/>
              </a:rPr>
              <a:t> on </a:t>
            </a:r>
            <a:r>
              <a:rPr lang="en-US" sz="1800" dirty="0" err="1">
                <a:solidFill>
                  <a:schemeClr val="tx1">
                    <a:lumMod val="75000"/>
                    <a:lumOff val="25000"/>
                  </a:schemeClr>
                </a:solidFill>
                <a:latin typeface="Calibri"/>
                <a:cs typeface="Calibri"/>
              </a:rPr>
              <a:t>beş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kadar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hapis</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cezasına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hükmolunur</a:t>
            </a:r>
            <a:r>
              <a:rPr lang="en-US" sz="1800" dirty="0">
                <a:solidFill>
                  <a:schemeClr val="tx1">
                    <a:lumMod val="75000"/>
                    <a:lumOff val="25000"/>
                  </a:schemeClr>
                </a:solidFill>
                <a:latin typeface="Calibri"/>
                <a:cs typeface="Calibri"/>
              </a:rPr>
              <a:t>. </a:t>
            </a:r>
            <a:r>
              <a:rPr lang="tr-TR" sz="1800" dirty="0" smtClean="0">
                <a:solidFill>
                  <a:schemeClr val="tx1">
                    <a:lumMod val="75000"/>
                    <a:lumOff val="25000"/>
                  </a:schemeClr>
                </a:solidFill>
                <a:latin typeface="Calibri"/>
                <a:cs typeface="Calibri"/>
              </a:rPr>
              <a:t>     </a:t>
            </a:r>
            <a:r>
              <a:rPr lang="en-US" sz="1800" dirty="0" smtClean="0">
                <a:solidFill>
                  <a:schemeClr val="tx1">
                    <a:lumMod val="75000"/>
                    <a:lumOff val="25000"/>
                  </a:schemeClr>
                </a:solidFill>
                <a:latin typeface="Calibri"/>
                <a:cs typeface="Calibri"/>
              </a:rPr>
              <a:t>( </a:t>
            </a:r>
            <a:r>
              <a:rPr lang="en-US" sz="1800" dirty="0">
                <a:solidFill>
                  <a:schemeClr val="tx1">
                    <a:lumMod val="75000"/>
                    <a:lumOff val="25000"/>
                  </a:schemeClr>
                </a:solidFill>
                <a:latin typeface="Calibri"/>
                <a:cs typeface="Calibri"/>
              </a:rPr>
              <a:t>TCK m.104/2)</a:t>
            </a:r>
          </a:p>
        </p:txBody>
      </p:sp>
      <p:sp>
        <p:nvSpPr>
          <p:cNvPr id="7" name="Rectangle 6"/>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817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7772400" cy="444853"/>
          </a:xfrm>
        </p:spPr>
        <p:txBody>
          <a:bodyPr>
            <a:noAutofit/>
          </a:bodyPr>
          <a:lstStyle/>
          <a:p>
            <a:r>
              <a:rPr lang="tr-TR" sz="2600" b="1" dirty="0" smtClean="0">
                <a:solidFill>
                  <a:srgbClr val="E13716"/>
                </a:solidFill>
              </a:rPr>
              <a:t>Bazı Önemli Noktalar</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285750" y="1500188"/>
            <a:ext cx="8415338" cy="4138612"/>
          </a:xfrm>
        </p:spPr>
        <p:txBody>
          <a:bodyPr>
            <a:normAutofit fontScale="92500"/>
          </a:bodyPr>
          <a:lstStyle/>
          <a:p>
            <a:pPr marL="457200" indent="-457200" algn="l">
              <a:buFont typeface="Wingdings" panose="05000000000000000000" pitchFamily="2" charset="2"/>
              <a:buChar char="ü"/>
            </a:pPr>
            <a:r>
              <a:rPr lang="tr-TR" dirty="0" smtClean="0">
                <a:solidFill>
                  <a:schemeClr val="tx1"/>
                </a:solidFill>
              </a:rPr>
              <a:t>Türkiye’de işlenen bir eylem suçsa, suçu işleyenin uyruğuna bakılmaksızın Türk hukuku uygulanır.</a:t>
            </a:r>
          </a:p>
          <a:p>
            <a:pPr marL="457200" indent="-457200" algn="l">
              <a:buFont typeface="Wingdings" panose="05000000000000000000" pitchFamily="2" charset="2"/>
              <a:buChar char="ü"/>
            </a:pPr>
            <a:r>
              <a:rPr lang="tr-TR" dirty="0" smtClean="0">
                <a:solidFill>
                  <a:schemeClr val="tx1"/>
                </a:solidFill>
              </a:rPr>
              <a:t>TCK’ya göre 15 yaşından küçüklere yönelik her türlü cinsel davranış SUÇTUR.</a:t>
            </a:r>
          </a:p>
          <a:p>
            <a:pPr marL="457200" indent="-457200" algn="l">
              <a:buFont typeface="Wingdings" panose="05000000000000000000" pitchFamily="2" charset="2"/>
              <a:buChar char="ü"/>
            </a:pPr>
            <a:r>
              <a:rPr lang="tr-TR" dirty="0" smtClean="0">
                <a:solidFill>
                  <a:schemeClr val="tx1"/>
                </a:solidFill>
              </a:rPr>
              <a:t>Bu davranışlara verilecek ceza, </a:t>
            </a:r>
            <a:r>
              <a:rPr lang="tr-TR" b="1" dirty="0" smtClean="0">
                <a:solidFill>
                  <a:schemeClr val="tx1"/>
                </a:solidFill>
              </a:rPr>
              <a:t>mağdurun yaşına</a:t>
            </a:r>
            <a:r>
              <a:rPr lang="tr-TR" dirty="0" smtClean="0">
                <a:solidFill>
                  <a:schemeClr val="tx1"/>
                </a:solidFill>
              </a:rPr>
              <a:t>, </a:t>
            </a:r>
            <a:r>
              <a:rPr lang="tr-TR" b="1" dirty="0" smtClean="0">
                <a:solidFill>
                  <a:schemeClr val="tx1"/>
                </a:solidFill>
              </a:rPr>
              <a:t>eylemin ağırlığına </a:t>
            </a:r>
            <a:r>
              <a:rPr lang="tr-TR" dirty="0" smtClean="0">
                <a:solidFill>
                  <a:schemeClr val="tx1"/>
                </a:solidFill>
              </a:rPr>
              <a:t>ve </a:t>
            </a:r>
            <a:r>
              <a:rPr lang="tr-TR" b="1" dirty="0" smtClean="0">
                <a:solidFill>
                  <a:schemeClr val="tx1"/>
                </a:solidFill>
              </a:rPr>
              <a:t>iradeyi sakatlayan hallerin olup olmamasına</a:t>
            </a:r>
            <a:r>
              <a:rPr lang="tr-TR" dirty="0" smtClean="0">
                <a:solidFill>
                  <a:schemeClr val="tx1"/>
                </a:solidFill>
              </a:rPr>
              <a:t> göre değişiklik gösterir.</a:t>
            </a:r>
          </a:p>
          <a:p>
            <a:pPr marL="457200" indent="-457200" algn="l">
              <a:buFont typeface="Wingdings" panose="05000000000000000000" pitchFamily="2" charset="2"/>
              <a:buChar char="ü"/>
            </a:pPr>
            <a:r>
              <a:rPr lang="tr-TR" dirty="0" smtClean="0">
                <a:solidFill>
                  <a:schemeClr val="tx1"/>
                </a:solidFill>
              </a:rPr>
              <a:t>Cinsel ilişkiye rıza yaşı 15’tir.</a:t>
            </a:r>
            <a:endParaRPr lang="en-US" dirty="0">
              <a:solidFill>
                <a:schemeClr val="tx1"/>
              </a:solidFill>
            </a:endParaRPr>
          </a:p>
        </p:txBody>
      </p:sp>
    </p:spTree>
    <p:extLst>
      <p:ext uri="{BB962C8B-B14F-4D97-AF65-F5344CB8AC3E}">
        <p14:creationId xmlns:p14="http://schemas.microsoft.com/office/powerpoint/2010/main" val="1781394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7772400" cy="444853"/>
          </a:xfrm>
        </p:spPr>
        <p:txBody>
          <a:bodyPr>
            <a:noAutofit/>
          </a:bodyPr>
          <a:lstStyle/>
          <a:p>
            <a:r>
              <a:rPr lang="tr-TR" sz="2600" b="1" dirty="0" smtClean="0">
                <a:solidFill>
                  <a:srgbClr val="E13716"/>
                </a:solidFill>
              </a:rPr>
              <a:t>Bazı Önemli Noktalar</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285750" y="1500188"/>
            <a:ext cx="8415338" cy="4138612"/>
          </a:xfrm>
        </p:spPr>
        <p:txBody>
          <a:bodyPr>
            <a:normAutofit fontScale="92500" lnSpcReduction="10000"/>
          </a:bodyPr>
          <a:lstStyle/>
          <a:p>
            <a:pPr marL="457200" indent="-457200" algn="l">
              <a:buFont typeface="Wingdings" panose="05000000000000000000" pitchFamily="2" charset="2"/>
              <a:buChar char="ü"/>
            </a:pPr>
            <a:r>
              <a:rPr lang="tr-TR" dirty="0" smtClean="0">
                <a:solidFill>
                  <a:schemeClr val="tx1"/>
                </a:solidFill>
              </a:rPr>
              <a:t>15 yaşından büyük çocuklar özgür iradeleriyle cinsel ilişkiye girebilirler.</a:t>
            </a:r>
          </a:p>
          <a:p>
            <a:pPr marL="457200" indent="-457200" algn="l">
              <a:buFont typeface="Wingdings" panose="05000000000000000000" pitchFamily="2" charset="2"/>
              <a:buChar char="ü"/>
            </a:pPr>
            <a:r>
              <a:rPr lang="tr-TR" dirty="0" smtClean="0">
                <a:solidFill>
                  <a:schemeClr val="tx1"/>
                </a:solidFill>
              </a:rPr>
              <a:t>15-18 yaşındaki çocukların rızaya dayalı cinsel eylemleri ancak «mağdurun» şikayeti üzerine soruşturulabilir.</a:t>
            </a:r>
          </a:p>
          <a:p>
            <a:pPr marL="457200" indent="-457200" algn="l">
              <a:buFont typeface="Wingdings" panose="05000000000000000000" pitchFamily="2" charset="2"/>
              <a:buChar char="ü"/>
            </a:pPr>
            <a:r>
              <a:rPr lang="tr-TR" dirty="0" smtClean="0">
                <a:solidFill>
                  <a:schemeClr val="tx1"/>
                </a:solidFill>
              </a:rPr>
              <a:t>Esas olan çocuğun iradesidir. Ana-babanın iradesi ikincil niteliktedir.</a:t>
            </a:r>
          </a:p>
          <a:p>
            <a:pPr marL="457200" indent="-457200" algn="l">
              <a:buFont typeface="Wingdings" panose="05000000000000000000" pitchFamily="2" charset="2"/>
              <a:buChar char="ü"/>
            </a:pPr>
            <a:r>
              <a:rPr lang="tr-TR" dirty="0" smtClean="0">
                <a:solidFill>
                  <a:schemeClr val="tx1"/>
                </a:solidFill>
              </a:rPr>
              <a:t>Sorun: Ergenler arası cinsel ilişki, ergen gebeliği, evli çocuklar, yaş farkının etkisi vs. </a:t>
            </a:r>
          </a:p>
        </p:txBody>
      </p:sp>
    </p:spTree>
    <p:extLst>
      <p:ext uri="{BB962C8B-B14F-4D97-AF65-F5344CB8AC3E}">
        <p14:creationId xmlns:p14="http://schemas.microsoft.com/office/powerpoint/2010/main" val="2201441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774287"/>
            <a:ext cx="7772400" cy="444853"/>
          </a:xfrm>
        </p:spPr>
        <p:txBody>
          <a:bodyPr>
            <a:noAutofit/>
          </a:bodyPr>
          <a:lstStyle/>
          <a:p>
            <a:r>
              <a:rPr lang="tr-TR" sz="2600" b="1" dirty="0" smtClean="0">
                <a:solidFill>
                  <a:srgbClr val="E13716"/>
                </a:solidFill>
              </a:rPr>
              <a:t>SUÇ MAĞDURU ÇOCUKLARLA İLGİLİ AKILDA TUTULMASI GEREKENLER</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200024" y="1507471"/>
            <a:ext cx="8743951" cy="4488616"/>
          </a:xfrm>
        </p:spPr>
        <p:txBody>
          <a:bodyPr>
            <a:normAutofit fontScale="92500" lnSpcReduction="20000"/>
          </a:bodyPr>
          <a:lstStyle/>
          <a:p>
            <a:pPr marL="514350" indent="-514350" algn="l">
              <a:buAutoNum type="arabicPeriod"/>
            </a:pPr>
            <a:r>
              <a:rPr lang="tr-TR" dirty="0" smtClean="0">
                <a:solidFill>
                  <a:schemeClr val="tx1"/>
                </a:solidFill>
              </a:rPr>
              <a:t>Mağdur çocuğa istemi aranmaksızın MUTLAKA bir avukat (vekil) atanır (CMK 234).</a:t>
            </a:r>
          </a:p>
          <a:p>
            <a:pPr marL="514350" indent="-514350" algn="l">
              <a:buAutoNum type="arabicPeriod"/>
            </a:pPr>
            <a:r>
              <a:rPr lang="tr-TR" dirty="0" smtClean="0">
                <a:solidFill>
                  <a:schemeClr val="tx1"/>
                </a:solidFill>
              </a:rPr>
              <a:t>Mağdur çocuğun beyanının bir kez, kamera kaydıyla (CMK 52) ve uzman eşliğinde alınması (CMK 236) esastır. (Çocuk İzlem Merkezleri/Çocuklarla Adli Görüşme Odaları)</a:t>
            </a:r>
          </a:p>
          <a:p>
            <a:pPr marL="514350" indent="-514350" algn="l">
              <a:buAutoNum type="arabicPeriod"/>
            </a:pPr>
            <a:r>
              <a:rPr lang="tr-TR" dirty="0" smtClean="0">
                <a:solidFill>
                  <a:schemeClr val="tx1"/>
                </a:solidFill>
              </a:rPr>
              <a:t>Mağdur çocuk aynı zamanda korunma ihtiyacı olan çocuktur (ÇKK 3).</a:t>
            </a:r>
          </a:p>
          <a:p>
            <a:pPr marL="514350" indent="-514350" algn="l">
              <a:buAutoNum type="arabicPeriod"/>
            </a:pPr>
            <a:r>
              <a:rPr lang="tr-TR" dirty="0" smtClean="0">
                <a:solidFill>
                  <a:schemeClr val="tx1"/>
                </a:solidFill>
              </a:rPr>
              <a:t>KİOÇ (korunma ihtiyacı olan çocukların) ilgili mercilere (ASPB, Çocuk Mah. </a:t>
            </a:r>
            <a:r>
              <a:rPr lang="tr-TR" dirty="0" err="1" smtClean="0">
                <a:solidFill>
                  <a:schemeClr val="tx1"/>
                </a:solidFill>
              </a:rPr>
              <a:t>vs</a:t>
            </a:r>
            <a:r>
              <a:rPr lang="tr-TR" dirty="0" smtClean="0">
                <a:solidFill>
                  <a:schemeClr val="tx1"/>
                </a:solidFill>
              </a:rPr>
              <a:t>). bildirilmesi gerekir (ÇKK 6).</a:t>
            </a:r>
            <a:endParaRPr lang="en-US" dirty="0">
              <a:solidFill>
                <a:schemeClr val="tx1"/>
              </a:solidFill>
            </a:endParaRPr>
          </a:p>
        </p:txBody>
      </p:sp>
    </p:spTree>
    <p:extLst>
      <p:ext uri="{BB962C8B-B14F-4D97-AF65-F5344CB8AC3E}">
        <p14:creationId xmlns:p14="http://schemas.microsoft.com/office/powerpoint/2010/main" val="38343432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27022"/>
                </a:solidFill>
              </a:rPr>
              <a:t>Çocuk</a:t>
            </a:r>
            <a:r>
              <a:rPr lang="en-US" sz="2600" b="1" dirty="0" smtClean="0">
                <a:solidFill>
                  <a:srgbClr val="E27022"/>
                </a:solidFill>
              </a:rPr>
              <a:t> </a:t>
            </a:r>
            <a:r>
              <a:rPr lang="en-US" sz="2600" b="1" dirty="0" err="1" smtClean="0">
                <a:solidFill>
                  <a:srgbClr val="E27022"/>
                </a:solidFill>
              </a:rPr>
              <a:t>İzlem</a:t>
            </a:r>
            <a:r>
              <a:rPr lang="en-US" sz="2600" b="1" dirty="0" smtClean="0">
                <a:solidFill>
                  <a:srgbClr val="E27022"/>
                </a:solidFill>
              </a:rPr>
              <a:t> </a:t>
            </a:r>
            <a:r>
              <a:rPr lang="en-US" sz="2600" b="1" dirty="0" err="1" smtClean="0">
                <a:solidFill>
                  <a:srgbClr val="E27022"/>
                </a:solidFill>
              </a:rPr>
              <a:t>Merkezleri</a:t>
            </a:r>
            <a:r>
              <a:rPr lang="en-US" sz="2600" b="1" dirty="0" smtClean="0">
                <a:solidFill>
                  <a:srgbClr val="E27022"/>
                </a:solidFill>
              </a:rPr>
              <a:t> (ÇİM)</a:t>
            </a:r>
            <a:endParaRPr lang="en-US" sz="2600" b="1" dirty="0">
              <a:solidFill>
                <a:srgbClr val="E27022"/>
              </a:solidFill>
            </a:endParaRPr>
          </a:p>
        </p:txBody>
      </p:sp>
      <p:sp>
        <p:nvSpPr>
          <p:cNvPr id="4" name="Subtitle 2"/>
          <p:cNvSpPr>
            <a:spLocks noGrp="1"/>
          </p:cNvSpPr>
          <p:nvPr>
            <p:ph type="subTitle" idx="1"/>
          </p:nvPr>
        </p:nvSpPr>
        <p:spPr>
          <a:xfrm>
            <a:off x="256117" y="1345563"/>
            <a:ext cx="8336703" cy="2644354"/>
          </a:xfrm>
        </p:spPr>
        <p:txBody>
          <a:bodyPr>
            <a:noAutofit/>
          </a:bodyPr>
          <a:lstStyle/>
          <a:p>
            <a:pPr marL="285750" indent="-285750" algn="l">
              <a:buFont typeface="Arial"/>
              <a:buChar char="•"/>
            </a:pPr>
            <a:endParaRPr lang="tr-TR" sz="1800" dirty="0" smtClean="0">
              <a:solidFill>
                <a:schemeClr val="tx1">
                  <a:lumMod val="75000"/>
                  <a:lumOff val="25000"/>
                </a:schemeClr>
              </a:solidFill>
              <a:latin typeface="Calibri"/>
              <a:cs typeface="Calibri"/>
            </a:endParaRPr>
          </a:p>
          <a:p>
            <a:pPr marL="285750" indent="-285750" algn="l">
              <a:buFont typeface="Arial"/>
              <a:buChar char="•"/>
            </a:pPr>
            <a:r>
              <a:rPr lang="tr-TR" sz="2000" dirty="0" smtClean="0">
                <a:solidFill>
                  <a:schemeClr val="tx1">
                    <a:lumMod val="75000"/>
                    <a:lumOff val="25000"/>
                  </a:schemeClr>
                </a:solidFill>
                <a:latin typeface="Calibri"/>
                <a:cs typeface="Calibri"/>
              </a:rPr>
              <a:t>İçinde </a:t>
            </a:r>
            <a:r>
              <a:rPr lang="tr-TR" sz="2000" dirty="0">
                <a:solidFill>
                  <a:schemeClr val="tx1">
                    <a:lumMod val="75000"/>
                    <a:lumOff val="25000"/>
                  </a:schemeClr>
                </a:solidFill>
                <a:latin typeface="Calibri"/>
                <a:cs typeface="Calibri"/>
              </a:rPr>
              <a:t>cinsel istismara maruz kalan çocuğun </a:t>
            </a:r>
            <a:r>
              <a:rPr lang="tr-TR" sz="2000" b="1" dirty="0">
                <a:solidFill>
                  <a:schemeClr val="tx1">
                    <a:lumMod val="75000"/>
                    <a:lumOff val="25000"/>
                  </a:schemeClr>
                </a:solidFill>
                <a:latin typeface="Calibri"/>
                <a:cs typeface="Calibri"/>
              </a:rPr>
              <a:t>ifadesinin alınması, muayenesinin yapılması ve raporunun hazırlanması </a:t>
            </a:r>
            <a:r>
              <a:rPr lang="tr-TR" sz="2000" dirty="0">
                <a:solidFill>
                  <a:schemeClr val="tx1">
                    <a:lumMod val="75000"/>
                    <a:lumOff val="25000"/>
                  </a:schemeClr>
                </a:solidFill>
                <a:latin typeface="Calibri"/>
                <a:cs typeface="Calibri"/>
              </a:rPr>
              <a:t>için gereken tüm personel ve ekipmanın bulunduğu, işlemlerin her aşamada çocuğun yüksek yararı gözetilerek yürütüldüğü bir merkezdir. </a:t>
            </a:r>
          </a:p>
          <a:p>
            <a:pPr algn="l"/>
            <a:endParaRPr lang="tr-TR" sz="2000" dirty="0" smtClean="0">
              <a:solidFill>
                <a:schemeClr val="tx1">
                  <a:lumMod val="75000"/>
                  <a:lumOff val="25000"/>
                </a:schemeClr>
              </a:solidFill>
              <a:latin typeface="Calibri"/>
              <a:cs typeface="Calibri"/>
            </a:endParaRPr>
          </a:p>
          <a:p>
            <a:pPr marL="285750" indent="-285750" algn="l">
              <a:buFont typeface="Arial"/>
              <a:buChar char="•"/>
            </a:pPr>
            <a:endParaRPr lang="tr-TR" sz="2000" dirty="0">
              <a:solidFill>
                <a:schemeClr val="tx1">
                  <a:lumMod val="75000"/>
                  <a:lumOff val="25000"/>
                </a:schemeClr>
              </a:solidFill>
              <a:latin typeface="Calibri"/>
              <a:cs typeface="Calibri"/>
            </a:endParaRPr>
          </a:p>
        </p:txBody>
      </p:sp>
      <p:sp>
        <p:nvSpPr>
          <p:cNvPr id="7" name="Rectangle 6"/>
          <p:cNvSpPr/>
          <p:nvPr/>
        </p:nvSpPr>
        <p:spPr>
          <a:xfrm>
            <a:off x="0" y="5924355"/>
            <a:ext cx="9144000" cy="66632"/>
          </a:xfrm>
          <a:prstGeom prst="rect">
            <a:avLst/>
          </a:prstGeom>
          <a:solidFill>
            <a:srgbClr val="E27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636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27022"/>
                </a:solidFill>
              </a:rPr>
              <a:t>Çocuk</a:t>
            </a:r>
            <a:r>
              <a:rPr lang="en-US" sz="2600" b="1" dirty="0" smtClean="0">
                <a:solidFill>
                  <a:srgbClr val="E27022"/>
                </a:solidFill>
              </a:rPr>
              <a:t> </a:t>
            </a:r>
            <a:r>
              <a:rPr lang="en-US" sz="2600" b="1" dirty="0" err="1" smtClean="0">
                <a:solidFill>
                  <a:srgbClr val="E27022"/>
                </a:solidFill>
              </a:rPr>
              <a:t>İzlem</a:t>
            </a:r>
            <a:r>
              <a:rPr lang="en-US" sz="2600" b="1" dirty="0" smtClean="0">
                <a:solidFill>
                  <a:srgbClr val="E27022"/>
                </a:solidFill>
              </a:rPr>
              <a:t> </a:t>
            </a:r>
            <a:r>
              <a:rPr lang="en-US" sz="2600" b="1" dirty="0" err="1" smtClean="0">
                <a:solidFill>
                  <a:srgbClr val="E27022"/>
                </a:solidFill>
              </a:rPr>
              <a:t>Merkezleri</a:t>
            </a:r>
            <a:r>
              <a:rPr lang="en-US" sz="2600" b="1" dirty="0" smtClean="0">
                <a:solidFill>
                  <a:srgbClr val="E27022"/>
                </a:solidFill>
              </a:rPr>
              <a:t> (ÇİM)</a:t>
            </a:r>
            <a:endParaRPr lang="en-US" sz="2600" b="1" dirty="0">
              <a:solidFill>
                <a:srgbClr val="E27022"/>
              </a:solidFill>
            </a:endParaRPr>
          </a:p>
        </p:txBody>
      </p:sp>
      <p:sp>
        <p:nvSpPr>
          <p:cNvPr id="4" name="Subtitle 2"/>
          <p:cNvSpPr>
            <a:spLocks noGrp="1"/>
          </p:cNvSpPr>
          <p:nvPr>
            <p:ph type="subTitle" idx="1"/>
          </p:nvPr>
        </p:nvSpPr>
        <p:spPr>
          <a:xfrm>
            <a:off x="256117" y="1345563"/>
            <a:ext cx="8336703" cy="2644354"/>
          </a:xfrm>
        </p:spPr>
        <p:txBody>
          <a:bodyPr>
            <a:noAutofit/>
          </a:bodyPr>
          <a:lstStyle/>
          <a:p>
            <a:pPr marL="285750" indent="-285750" algn="l">
              <a:buFont typeface="Arial"/>
              <a:buChar char="•"/>
            </a:pPr>
            <a:endParaRPr lang="tr-TR" sz="1800" dirty="0" smtClean="0">
              <a:solidFill>
                <a:schemeClr val="tx1">
                  <a:lumMod val="75000"/>
                  <a:lumOff val="25000"/>
                </a:schemeClr>
              </a:solidFill>
              <a:latin typeface="Calibri"/>
              <a:cs typeface="Calibri"/>
            </a:endParaRPr>
          </a:p>
          <a:p>
            <a:pPr algn="l"/>
            <a:endParaRPr lang="tr-TR" sz="2000" dirty="0" smtClean="0">
              <a:solidFill>
                <a:schemeClr val="tx1">
                  <a:lumMod val="75000"/>
                  <a:lumOff val="25000"/>
                </a:schemeClr>
              </a:solidFill>
              <a:latin typeface="Calibri"/>
              <a:cs typeface="Calibri"/>
            </a:endParaRPr>
          </a:p>
          <a:p>
            <a:pPr algn="l"/>
            <a:r>
              <a:rPr lang="tr-TR" sz="2000" b="1" u="sng" dirty="0" smtClean="0">
                <a:solidFill>
                  <a:schemeClr val="tx1">
                    <a:lumMod val="75000"/>
                    <a:lumOff val="25000"/>
                  </a:schemeClr>
                </a:solidFill>
                <a:latin typeface="Calibri"/>
                <a:cs typeface="Calibri"/>
              </a:rPr>
              <a:t>HEDEFLERİ:</a:t>
            </a:r>
            <a:endParaRPr lang="tr-TR" sz="2000" b="1" u="sng" dirty="0" smtClean="0">
              <a:solidFill>
                <a:schemeClr val="tx1">
                  <a:lumMod val="75000"/>
                  <a:lumOff val="25000"/>
                </a:schemeClr>
              </a:solidFill>
              <a:cs typeface="Calibri"/>
            </a:endParaRPr>
          </a:p>
          <a:p>
            <a:pPr marL="538163" indent="-457200" algn="l">
              <a:buFont typeface="Arial"/>
              <a:buChar char="•"/>
              <a:defRPr/>
            </a:pPr>
            <a:r>
              <a:rPr lang="tr-TR" sz="2000" dirty="0" smtClean="0">
                <a:solidFill>
                  <a:schemeClr val="tx1">
                    <a:lumMod val="75000"/>
                    <a:lumOff val="25000"/>
                  </a:schemeClr>
                </a:solidFill>
                <a:cs typeface="Calibri"/>
              </a:rPr>
              <a:t>Cinsel </a:t>
            </a:r>
            <a:r>
              <a:rPr lang="tr-TR" sz="2000" dirty="0">
                <a:solidFill>
                  <a:schemeClr val="tx1">
                    <a:lumMod val="75000"/>
                    <a:lumOff val="25000"/>
                  </a:schemeClr>
                </a:solidFill>
                <a:cs typeface="Calibri"/>
              </a:rPr>
              <a:t>istismar mağduru olan çocuğu sistem içinde ikincil örselemeden korumak  </a:t>
            </a:r>
          </a:p>
          <a:p>
            <a:pPr marL="538163" indent="-457200" algn="l">
              <a:buFont typeface="Arial"/>
              <a:buChar char="•"/>
              <a:defRPr/>
            </a:pPr>
            <a:r>
              <a:rPr lang="tr-TR" sz="2000" dirty="0">
                <a:solidFill>
                  <a:schemeClr val="tx1">
                    <a:lumMod val="75000"/>
                    <a:lumOff val="25000"/>
                  </a:schemeClr>
                </a:solidFill>
                <a:cs typeface="Calibri"/>
              </a:rPr>
              <a:t>Vakaların toplumsal kurumlardaki yönetimi sırasında, bu kurumlara hizmet </a:t>
            </a:r>
            <a:r>
              <a:rPr lang="tr-TR" sz="2000" dirty="0" smtClean="0">
                <a:solidFill>
                  <a:schemeClr val="tx1">
                    <a:lumMod val="75000"/>
                    <a:lumOff val="25000"/>
                  </a:schemeClr>
                </a:solidFill>
                <a:cs typeface="Calibri"/>
              </a:rPr>
              <a:t>etmek</a:t>
            </a:r>
            <a:endParaRPr lang="tr-TR" sz="2000" dirty="0">
              <a:solidFill>
                <a:schemeClr val="tx1">
                  <a:lumMod val="75000"/>
                  <a:lumOff val="25000"/>
                </a:schemeClr>
              </a:solidFill>
              <a:cs typeface="Calibri"/>
            </a:endParaRPr>
          </a:p>
          <a:p>
            <a:pPr marL="538163" indent="-457200" algn="l">
              <a:buFont typeface="Arial"/>
              <a:buChar char="•"/>
              <a:defRPr/>
            </a:pPr>
            <a:r>
              <a:rPr lang="tr-TR" sz="2000" dirty="0">
                <a:solidFill>
                  <a:schemeClr val="tx1">
                    <a:lumMod val="75000"/>
                    <a:lumOff val="25000"/>
                  </a:schemeClr>
                </a:solidFill>
                <a:cs typeface="Calibri"/>
              </a:rPr>
              <a:t>Kurumları çocuğun ayağına getirerek kurumların gereksinimlerini karşılamak</a:t>
            </a:r>
            <a:endParaRPr lang="tr-TR" sz="2000" b="1" dirty="0">
              <a:solidFill>
                <a:schemeClr val="tx1">
                  <a:lumMod val="75000"/>
                  <a:lumOff val="25000"/>
                </a:schemeClr>
              </a:solidFill>
              <a:cs typeface="Calibri"/>
            </a:endParaRPr>
          </a:p>
          <a:p>
            <a:pPr marL="285750" indent="-285750" algn="l">
              <a:buFont typeface="Arial"/>
              <a:buChar char="•"/>
            </a:pPr>
            <a:endParaRPr lang="tr-TR" sz="2000" dirty="0">
              <a:solidFill>
                <a:schemeClr val="tx1">
                  <a:lumMod val="75000"/>
                  <a:lumOff val="25000"/>
                </a:schemeClr>
              </a:solidFill>
              <a:latin typeface="Calibri"/>
              <a:cs typeface="Calibri"/>
            </a:endParaRPr>
          </a:p>
        </p:txBody>
      </p:sp>
      <p:sp>
        <p:nvSpPr>
          <p:cNvPr id="7" name="Rectangle 6"/>
          <p:cNvSpPr/>
          <p:nvPr/>
        </p:nvSpPr>
        <p:spPr>
          <a:xfrm>
            <a:off x="0" y="5924355"/>
            <a:ext cx="9144000" cy="66632"/>
          </a:xfrm>
          <a:prstGeom prst="rect">
            <a:avLst/>
          </a:prstGeom>
          <a:solidFill>
            <a:srgbClr val="E27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386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E27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652567"/>
            <a:ext cx="7772400" cy="444853"/>
          </a:xfrm>
        </p:spPr>
        <p:txBody>
          <a:bodyPr>
            <a:noAutofit/>
          </a:bodyPr>
          <a:lstStyle/>
          <a:p>
            <a:r>
              <a:rPr lang="en-US" sz="2600" b="1" dirty="0" err="1" smtClean="0">
                <a:solidFill>
                  <a:srgbClr val="E27022"/>
                </a:solidFill>
              </a:rPr>
              <a:t>ÇİM’in</a:t>
            </a:r>
            <a:r>
              <a:rPr lang="en-US" sz="2600" b="1" dirty="0" smtClean="0">
                <a:solidFill>
                  <a:srgbClr val="E27022"/>
                </a:solidFill>
              </a:rPr>
              <a:t> </a:t>
            </a:r>
            <a:r>
              <a:rPr lang="en-US" sz="2600" b="1" dirty="0" err="1" smtClean="0">
                <a:solidFill>
                  <a:srgbClr val="E27022"/>
                </a:solidFill>
              </a:rPr>
              <a:t>İşleyişi</a:t>
            </a:r>
            <a:endParaRPr lang="en-US" sz="2600" b="1" dirty="0">
              <a:solidFill>
                <a:srgbClr val="E27022"/>
              </a:solidFill>
            </a:endParaRPr>
          </a:p>
        </p:txBody>
      </p:sp>
      <p:pic>
        <p:nvPicPr>
          <p:cNvPr id="11" name="Picture 10" descr="yasal ve kurumsal cerceve_grafik1-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200" y="1382975"/>
            <a:ext cx="4128000" cy="4095750"/>
          </a:xfrm>
          <a:prstGeom prst="rect">
            <a:avLst/>
          </a:prstGeom>
        </p:spPr>
      </p:pic>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2656035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E27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652567"/>
            <a:ext cx="7772400" cy="444853"/>
          </a:xfrm>
        </p:spPr>
        <p:txBody>
          <a:bodyPr>
            <a:noAutofit/>
          </a:bodyPr>
          <a:lstStyle/>
          <a:p>
            <a:r>
              <a:rPr lang="en-US" sz="2600" b="1" dirty="0" smtClean="0">
                <a:solidFill>
                  <a:srgbClr val="E27022"/>
                </a:solidFill>
              </a:rPr>
              <a:t>ÇİM</a:t>
            </a:r>
            <a:r>
              <a:rPr lang="tr-TR" sz="2600" b="1" dirty="0" smtClean="0">
                <a:solidFill>
                  <a:srgbClr val="E27022"/>
                </a:solidFill>
              </a:rPr>
              <a:t> Ekibi</a:t>
            </a:r>
            <a:endParaRPr lang="en-US" sz="2600" b="1" dirty="0">
              <a:solidFill>
                <a:srgbClr val="E27022"/>
              </a:solidFill>
            </a:endParaRPr>
          </a:p>
        </p:txBody>
      </p:sp>
      <p:sp>
        <p:nvSpPr>
          <p:cNvPr id="7" name="Subtitle 2"/>
          <p:cNvSpPr>
            <a:spLocks noGrp="1"/>
          </p:cNvSpPr>
          <p:nvPr>
            <p:ph type="subTitle" idx="1"/>
          </p:nvPr>
        </p:nvSpPr>
        <p:spPr>
          <a:xfrm>
            <a:off x="807509" y="1488436"/>
            <a:ext cx="2582333" cy="2644354"/>
          </a:xfrm>
        </p:spPr>
        <p:txBody>
          <a:bodyPr>
            <a:noAutofit/>
          </a:bodyPr>
          <a:lstStyle/>
          <a:p>
            <a:pPr marL="538163" indent="-457200" algn="l">
              <a:buFont typeface="Arial"/>
              <a:buChar char="•"/>
              <a:defRPr/>
            </a:pPr>
            <a:endParaRPr lang="tr-TR" sz="1800" dirty="0" smtClean="0">
              <a:solidFill>
                <a:schemeClr val="tx1">
                  <a:lumMod val="75000"/>
                  <a:lumOff val="25000"/>
                </a:schemeClr>
              </a:solidFill>
              <a:latin typeface="Calibri"/>
              <a:cs typeface="Calibri"/>
            </a:endParaRP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Çocuk Hekimi</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Psikolog</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Psikolojik Danışman</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Sosyal Hizmet Uzmanı</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Çocuk Gelişim Uzmanı</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Adli Tıp Uzmanı</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Çocuk Psikiyatristleri</a:t>
            </a:r>
          </a:p>
          <a:p>
            <a:pPr marL="285750" indent="-285750" algn="l">
              <a:lnSpc>
                <a:spcPct val="110000"/>
              </a:lnSpc>
              <a:buFont typeface="Arial"/>
              <a:buChar char="•"/>
              <a:defRPr/>
            </a:pPr>
            <a:r>
              <a:rPr lang="tr-TR" sz="1800" dirty="0">
                <a:solidFill>
                  <a:schemeClr val="tx1">
                    <a:lumMod val="75000"/>
                    <a:lumOff val="25000"/>
                  </a:schemeClr>
                </a:solidFill>
                <a:latin typeface="Calibri"/>
                <a:cs typeface="Calibri"/>
              </a:rPr>
              <a:t>Hemşire</a:t>
            </a:r>
          </a:p>
        </p:txBody>
      </p:sp>
    </p:spTree>
    <p:extLst>
      <p:ext uri="{BB962C8B-B14F-4D97-AF65-F5344CB8AC3E}">
        <p14:creationId xmlns:p14="http://schemas.microsoft.com/office/powerpoint/2010/main" val="1449662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27022"/>
                </a:solidFill>
              </a:rPr>
              <a:t>ÇİM’de</a:t>
            </a:r>
            <a:r>
              <a:rPr lang="en-US" sz="2600" b="1" dirty="0" smtClean="0">
                <a:solidFill>
                  <a:srgbClr val="E27022"/>
                </a:solidFill>
              </a:rPr>
              <a:t> </a:t>
            </a:r>
            <a:r>
              <a:rPr lang="en-US" sz="2600" b="1" dirty="0" err="1" smtClean="0">
                <a:solidFill>
                  <a:srgbClr val="E27022"/>
                </a:solidFill>
              </a:rPr>
              <a:t>Çocuk</a:t>
            </a:r>
            <a:r>
              <a:rPr lang="en-US" sz="2600" b="1" dirty="0" smtClean="0">
                <a:solidFill>
                  <a:srgbClr val="E27022"/>
                </a:solidFill>
              </a:rPr>
              <a:t> </a:t>
            </a:r>
            <a:r>
              <a:rPr lang="en-US" sz="2600" b="1" dirty="0" err="1" smtClean="0">
                <a:solidFill>
                  <a:srgbClr val="E27022"/>
                </a:solidFill>
              </a:rPr>
              <a:t>ve</a:t>
            </a:r>
            <a:r>
              <a:rPr lang="en-US" sz="2600" b="1" dirty="0" smtClean="0">
                <a:solidFill>
                  <a:srgbClr val="E27022"/>
                </a:solidFill>
              </a:rPr>
              <a:t> </a:t>
            </a:r>
            <a:r>
              <a:rPr lang="en-US" sz="2600" b="1" dirty="0" err="1" smtClean="0">
                <a:solidFill>
                  <a:srgbClr val="E27022"/>
                </a:solidFill>
              </a:rPr>
              <a:t>Aile</a:t>
            </a:r>
            <a:r>
              <a:rPr lang="en-US" sz="2600" b="1" dirty="0" smtClean="0">
                <a:solidFill>
                  <a:srgbClr val="E27022"/>
                </a:solidFill>
              </a:rPr>
              <a:t> </a:t>
            </a:r>
            <a:r>
              <a:rPr lang="en-US" sz="2600" b="1" dirty="0" err="1" smtClean="0">
                <a:solidFill>
                  <a:srgbClr val="E27022"/>
                </a:solidFill>
              </a:rPr>
              <a:t>ile</a:t>
            </a:r>
            <a:r>
              <a:rPr lang="en-US" sz="2600" b="1" dirty="0" smtClean="0">
                <a:solidFill>
                  <a:srgbClr val="E27022"/>
                </a:solidFill>
              </a:rPr>
              <a:t> </a:t>
            </a:r>
            <a:r>
              <a:rPr lang="en-US" sz="2600" b="1" dirty="0" err="1" smtClean="0">
                <a:solidFill>
                  <a:srgbClr val="E27022"/>
                </a:solidFill>
              </a:rPr>
              <a:t>Görüşme</a:t>
            </a:r>
            <a:endParaRPr lang="en-US" sz="2600" b="1" dirty="0">
              <a:solidFill>
                <a:srgbClr val="E27022"/>
              </a:solidFill>
            </a:endParaRPr>
          </a:p>
        </p:txBody>
      </p:sp>
      <p:sp>
        <p:nvSpPr>
          <p:cNvPr id="4" name="Subtitle 2"/>
          <p:cNvSpPr>
            <a:spLocks noGrp="1"/>
          </p:cNvSpPr>
          <p:nvPr>
            <p:ph type="subTitle" idx="1"/>
          </p:nvPr>
        </p:nvSpPr>
        <p:spPr>
          <a:xfrm>
            <a:off x="256117" y="1345563"/>
            <a:ext cx="8336703" cy="2644354"/>
          </a:xfrm>
        </p:spPr>
        <p:txBody>
          <a:bodyPr>
            <a:noAutofit/>
          </a:bodyPr>
          <a:lstStyle/>
          <a:p>
            <a:pPr marL="538163" indent="-457200" algn="l">
              <a:lnSpc>
                <a:spcPct val="110000"/>
              </a:lnSpc>
              <a:buFont typeface="Arial"/>
              <a:buChar char="•"/>
              <a:defRPr/>
            </a:pPr>
            <a:endParaRPr lang="tr-TR" sz="1800" dirty="0" smtClean="0">
              <a:solidFill>
                <a:schemeClr val="tx1">
                  <a:lumMod val="75000"/>
                  <a:lumOff val="25000"/>
                </a:schemeClr>
              </a:solidFill>
              <a:latin typeface="Calibri"/>
              <a:cs typeface="Calibri"/>
            </a:endParaRP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Adli görüşme sadece adli görüşmecinin bulunduğu bir odada yapılır. Çocuk  bu görüşmeye kadar ailesi ve ‘eşi’ dahil kimseyle görüştürülmez.</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Adli görüşme sırasında savcı ve avukat hazır bulunur. Görüşmeyi tek taraflı aynalı camın arkasından izlerler.</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Görüşme ses ve video kaydına alınır.</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Adli görüşmeci çocuk ile ön görüşme yaparken, sosyal hizmet uzmanı da çocuğun ebeveynleriyle aile görüşmesi yapar.</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Aile görüşmesi; risk faktörlerini belirlemek, aileye danışmanlıkta bulunmak ve adli görüşme sonrası çocuk için alınabilecek tedbirleri belirlemek amacıyla yapılır. </a:t>
            </a:r>
          </a:p>
          <a:p>
            <a:pPr marL="285750" indent="-285750" algn="l">
              <a:lnSpc>
                <a:spcPct val="110000"/>
              </a:lnSpc>
              <a:buFont typeface="Arial"/>
              <a:buChar char="•"/>
            </a:pPr>
            <a:endParaRPr lang="tr-TR" sz="1800" dirty="0">
              <a:solidFill>
                <a:schemeClr val="tx1">
                  <a:lumMod val="75000"/>
                  <a:lumOff val="25000"/>
                </a:schemeClr>
              </a:solidFill>
              <a:latin typeface="Calibri"/>
              <a:cs typeface="Calibri"/>
            </a:endParaRPr>
          </a:p>
          <a:p>
            <a:pPr marL="285750" indent="-285750" algn="l">
              <a:lnSpc>
                <a:spcPct val="110000"/>
              </a:lnSpc>
              <a:buFont typeface="Arial"/>
              <a:buChar char="•"/>
            </a:pPr>
            <a:endParaRPr lang="tr-TR" sz="1800" dirty="0">
              <a:solidFill>
                <a:schemeClr val="tx1">
                  <a:lumMod val="75000"/>
                  <a:lumOff val="25000"/>
                </a:schemeClr>
              </a:solidFill>
              <a:latin typeface="Calibri"/>
              <a:cs typeface="Calibri"/>
            </a:endParaRPr>
          </a:p>
          <a:p>
            <a:pPr marL="285750" indent="-285750" algn="l">
              <a:lnSpc>
                <a:spcPct val="110000"/>
              </a:lnSpc>
              <a:buFont typeface="Arial"/>
              <a:buChar char="•"/>
            </a:pPr>
            <a:endParaRPr lang="tr-TR" sz="1800" dirty="0">
              <a:solidFill>
                <a:schemeClr val="tx1">
                  <a:lumMod val="75000"/>
                  <a:lumOff val="25000"/>
                </a:schemeClr>
              </a:solidFill>
              <a:latin typeface="Calibri"/>
              <a:cs typeface="Calibri"/>
            </a:endParaRPr>
          </a:p>
          <a:p>
            <a:pPr marL="285750" indent="-285750" algn="l">
              <a:lnSpc>
                <a:spcPct val="110000"/>
              </a:lnSpc>
              <a:buFont typeface="Arial"/>
              <a:buChar char="•"/>
            </a:pPr>
            <a:endParaRPr lang="tr-TR" sz="1800" dirty="0">
              <a:solidFill>
                <a:schemeClr val="tx1">
                  <a:lumMod val="75000"/>
                  <a:lumOff val="25000"/>
                </a:schemeClr>
              </a:solidFill>
              <a:latin typeface="Calibri"/>
              <a:cs typeface="Calibri"/>
            </a:endParaRPr>
          </a:p>
          <a:p>
            <a:pPr marL="285750" indent="-285750" algn="l">
              <a:lnSpc>
                <a:spcPct val="110000"/>
              </a:lnSpc>
              <a:buFont typeface="Arial"/>
              <a:buChar char="•"/>
            </a:pPr>
            <a:endParaRPr lang="tr-TR" sz="1800" dirty="0">
              <a:solidFill>
                <a:schemeClr val="tx1">
                  <a:lumMod val="75000"/>
                  <a:lumOff val="25000"/>
                </a:schemeClr>
              </a:solidFill>
              <a:latin typeface="Calibri"/>
              <a:cs typeface="Calibri"/>
            </a:endParaRPr>
          </a:p>
        </p:txBody>
      </p:sp>
      <p:sp>
        <p:nvSpPr>
          <p:cNvPr id="6" name="Rectangle 5"/>
          <p:cNvSpPr/>
          <p:nvPr/>
        </p:nvSpPr>
        <p:spPr>
          <a:xfrm>
            <a:off x="0" y="5924355"/>
            <a:ext cx="9144000" cy="66632"/>
          </a:xfrm>
          <a:prstGeom prst="rect">
            <a:avLst/>
          </a:prstGeom>
          <a:solidFill>
            <a:srgbClr val="E27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771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00599A"/>
                </a:solidFill>
              </a:rPr>
              <a:t>Türkiye’de</a:t>
            </a:r>
            <a:r>
              <a:rPr lang="en-US" sz="2600" b="1" dirty="0" smtClean="0">
                <a:solidFill>
                  <a:srgbClr val="00599A"/>
                </a:solidFill>
              </a:rPr>
              <a:t> </a:t>
            </a:r>
            <a:r>
              <a:rPr lang="en-US" sz="2600" b="1" dirty="0" err="1" smtClean="0">
                <a:solidFill>
                  <a:srgbClr val="00599A"/>
                </a:solidFill>
              </a:rPr>
              <a:t>Evlilik</a:t>
            </a:r>
            <a:r>
              <a:rPr lang="en-US" sz="2600" b="1" dirty="0" smtClean="0">
                <a:solidFill>
                  <a:srgbClr val="00599A"/>
                </a:solidFill>
              </a:rPr>
              <a:t> </a:t>
            </a:r>
            <a:r>
              <a:rPr lang="en-US" sz="2600" b="1" dirty="0" err="1" smtClean="0">
                <a:solidFill>
                  <a:srgbClr val="00599A"/>
                </a:solidFill>
              </a:rPr>
              <a:t>Koşulları</a:t>
            </a:r>
            <a:endParaRPr lang="en-US" sz="2600" b="1" dirty="0">
              <a:solidFill>
                <a:srgbClr val="00599A"/>
              </a:solidFill>
            </a:endParaRPr>
          </a:p>
        </p:txBody>
      </p:sp>
      <p:sp>
        <p:nvSpPr>
          <p:cNvPr id="4" name="Subtitle 2"/>
          <p:cNvSpPr>
            <a:spLocks noGrp="1"/>
          </p:cNvSpPr>
          <p:nvPr>
            <p:ph type="subTitle" idx="1"/>
          </p:nvPr>
        </p:nvSpPr>
        <p:spPr>
          <a:xfrm>
            <a:off x="3764492" y="1377311"/>
            <a:ext cx="5338563" cy="4422987"/>
          </a:xfrm>
        </p:spPr>
        <p:txBody>
          <a:bodyPr>
            <a:noAutofit/>
          </a:bodyPr>
          <a:lstStyle/>
          <a:p>
            <a:pPr algn="l"/>
            <a:r>
              <a:rPr lang="tr-TR" sz="1700" b="1" dirty="0">
                <a:solidFill>
                  <a:schemeClr val="tx1">
                    <a:lumMod val="75000"/>
                    <a:lumOff val="25000"/>
                  </a:schemeClr>
                </a:solidFill>
                <a:latin typeface="Calibri"/>
                <a:cs typeface="Calibri"/>
              </a:rPr>
              <a:t>TÜRK MEDENİ KANUNU &amp; EVLENDİRME </a:t>
            </a:r>
            <a:r>
              <a:rPr lang="tr-TR" sz="1700" b="1" dirty="0" smtClean="0">
                <a:solidFill>
                  <a:schemeClr val="tx1">
                    <a:lumMod val="75000"/>
                    <a:lumOff val="25000"/>
                  </a:schemeClr>
                </a:solidFill>
                <a:latin typeface="Calibri"/>
                <a:cs typeface="Calibri"/>
              </a:rPr>
              <a:t>YÖNETMELİĞİ</a:t>
            </a:r>
            <a:endParaRPr lang="tr-TR" sz="1700" b="1" dirty="0">
              <a:solidFill>
                <a:schemeClr val="tx1">
                  <a:lumMod val="75000"/>
                  <a:lumOff val="25000"/>
                </a:schemeClr>
              </a:solidFill>
              <a:latin typeface="Calibri"/>
              <a:cs typeface="Calibri"/>
            </a:endParaRPr>
          </a:p>
          <a:p>
            <a:pPr marL="285750" indent="-285750" algn="l">
              <a:buFont typeface="Arial"/>
              <a:buChar char="•"/>
            </a:pPr>
            <a:endParaRPr lang="tr-TR" sz="1700" dirty="0" smtClean="0">
              <a:solidFill>
                <a:schemeClr val="tx1">
                  <a:lumMod val="75000"/>
                  <a:lumOff val="25000"/>
                </a:schemeClr>
              </a:solidFill>
              <a:latin typeface="Calibri"/>
              <a:cs typeface="Calibri"/>
            </a:endParaRPr>
          </a:p>
          <a:p>
            <a:pPr marL="285750" indent="-285750" algn="l">
              <a:buFont typeface="Arial"/>
              <a:buChar char="•"/>
            </a:pPr>
            <a:r>
              <a:rPr lang="tr-TR" sz="1700" dirty="0" smtClean="0">
                <a:solidFill>
                  <a:schemeClr val="tx1">
                    <a:lumMod val="75000"/>
                    <a:lumOff val="25000"/>
                  </a:schemeClr>
                </a:solidFill>
                <a:latin typeface="Calibri"/>
                <a:cs typeface="Calibri"/>
              </a:rPr>
              <a:t>Her </a:t>
            </a:r>
            <a:r>
              <a:rPr lang="tr-TR" sz="1700" dirty="0">
                <a:solidFill>
                  <a:schemeClr val="tx1">
                    <a:lumMod val="75000"/>
                    <a:lumOff val="25000"/>
                  </a:schemeClr>
                </a:solidFill>
                <a:latin typeface="Calibri"/>
                <a:cs typeface="Calibri"/>
              </a:rPr>
              <a:t>iki kişi de</a:t>
            </a:r>
            <a:r>
              <a:rPr lang="tr-TR" sz="1700" dirty="0">
                <a:solidFill>
                  <a:srgbClr val="00599A"/>
                </a:solidFill>
                <a:latin typeface="Calibri"/>
                <a:cs typeface="Calibri"/>
              </a:rPr>
              <a:t> </a:t>
            </a:r>
            <a:r>
              <a:rPr lang="tr-TR" sz="1700" b="1" dirty="0">
                <a:solidFill>
                  <a:srgbClr val="00599A"/>
                </a:solidFill>
                <a:latin typeface="Calibri"/>
                <a:cs typeface="Calibri"/>
              </a:rPr>
              <a:t>18</a:t>
            </a:r>
            <a:r>
              <a:rPr lang="tr-TR" sz="1700" dirty="0">
                <a:solidFill>
                  <a:srgbClr val="00599A"/>
                </a:solidFill>
                <a:latin typeface="Calibri"/>
                <a:cs typeface="Calibri"/>
              </a:rPr>
              <a:t> </a:t>
            </a:r>
            <a:r>
              <a:rPr lang="tr-TR" sz="1700" dirty="0">
                <a:solidFill>
                  <a:schemeClr val="tx1">
                    <a:lumMod val="75000"/>
                    <a:lumOff val="25000"/>
                  </a:schemeClr>
                </a:solidFill>
                <a:latin typeface="Calibri"/>
                <a:cs typeface="Calibri"/>
              </a:rPr>
              <a:t>yaşını </a:t>
            </a:r>
            <a:r>
              <a:rPr lang="tr-TR" sz="1700" dirty="0" smtClean="0">
                <a:solidFill>
                  <a:schemeClr val="tx1">
                    <a:lumMod val="75000"/>
                    <a:lumOff val="25000"/>
                  </a:schemeClr>
                </a:solidFill>
                <a:latin typeface="Calibri"/>
                <a:cs typeface="Calibri"/>
              </a:rPr>
              <a:t>doldurduysa, </a:t>
            </a:r>
            <a:r>
              <a:rPr lang="tr-TR" sz="1700" dirty="0">
                <a:solidFill>
                  <a:schemeClr val="tx1">
                    <a:lumMod val="75000"/>
                    <a:lumOff val="25000"/>
                  </a:schemeClr>
                </a:solidFill>
                <a:latin typeface="Calibri"/>
                <a:cs typeface="Calibri"/>
              </a:rPr>
              <a:t>kendileri evlenebilirler. (Evlendirme Yönetmeliği, Madde 14/1).</a:t>
            </a:r>
          </a:p>
          <a:p>
            <a:pPr marL="285750" indent="-285750" algn="l">
              <a:buFont typeface="Arial"/>
              <a:buChar char="•"/>
            </a:pPr>
            <a:r>
              <a:rPr lang="tr-TR" sz="1700" dirty="0" smtClean="0">
                <a:solidFill>
                  <a:schemeClr val="tx1">
                    <a:lumMod val="75000"/>
                    <a:lumOff val="25000"/>
                  </a:schemeClr>
                </a:solidFill>
                <a:latin typeface="Calibri"/>
                <a:cs typeface="Calibri"/>
              </a:rPr>
              <a:t>Kişilerden </a:t>
            </a:r>
            <a:r>
              <a:rPr lang="tr-TR" sz="1700" dirty="0">
                <a:solidFill>
                  <a:schemeClr val="tx1">
                    <a:lumMod val="75000"/>
                    <a:lumOff val="25000"/>
                  </a:schemeClr>
                </a:solidFill>
                <a:latin typeface="Calibri"/>
                <a:cs typeface="Calibri"/>
              </a:rPr>
              <a:t>birisi veya her ikisi </a:t>
            </a:r>
            <a:r>
              <a:rPr lang="tr-TR" sz="1700" b="1" dirty="0">
                <a:solidFill>
                  <a:srgbClr val="00599A"/>
                </a:solidFill>
                <a:latin typeface="Calibri"/>
                <a:cs typeface="Calibri"/>
              </a:rPr>
              <a:t>17</a:t>
            </a:r>
            <a:r>
              <a:rPr lang="tr-TR" sz="1700" dirty="0">
                <a:solidFill>
                  <a:schemeClr val="tx1">
                    <a:lumMod val="75000"/>
                    <a:lumOff val="25000"/>
                  </a:schemeClr>
                </a:solidFill>
                <a:latin typeface="Calibri"/>
                <a:cs typeface="Calibri"/>
              </a:rPr>
              <a:t> yaşını doldurduysa, </a:t>
            </a:r>
            <a:r>
              <a:rPr lang="tr-TR" sz="1700" b="1" u="sng" dirty="0" smtClean="0">
                <a:solidFill>
                  <a:schemeClr val="tx1">
                    <a:lumMod val="75000"/>
                    <a:lumOff val="25000"/>
                  </a:schemeClr>
                </a:solidFill>
                <a:latin typeface="Calibri"/>
                <a:cs typeface="Calibri"/>
              </a:rPr>
              <a:t>yasal temsilcilerinden </a:t>
            </a:r>
            <a:r>
              <a:rPr lang="tr-TR" sz="1700" dirty="0" smtClean="0">
                <a:solidFill>
                  <a:schemeClr val="tx1">
                    <a:lumMod val="75000"/>
                    <a:lumOff val="25000"/>
                  </a:schemeClr>
                </a:solidFill>
                <a:latin typeface="Calibri"/>
                <a:cs typeface="Calibri"/>
              </a:rPr>
              <a:t>izin </a:t>
            </a:r>
            <a:r>
              <a:rPr lang="tr-TR" sz="1700" dirty="0">
                <a:solidFill>
                  <a:schemeClr val="tx1">
                    <a:lumMod val="75000"/>
                    <a:lumOff val="25000"/>
                  </a:schemeClr>
                </a:solidFill>
                <a:latin typeface="Calibri"/>
                <a:cs typeface="Calibri"/>
              </a:rPr>
              <a:t>almaları gerekmektedir (Evlendirme Yönetmeliği, Madde 14/1a) (Türk Medeni Kanunu, Madde 124/1 &amp; 126).</a:t>
            </a:r>
          </a:p>
          <a:p>
            <a:pPr marL="285750" lvl="1" indent="-285750" algn="l">
              <a:buFont typeface="Arial"/>
              <a:buChar char="•"/>
            </a:pPr>
            <a:r>
              <a:rPr lang="tr-TR" sz="1700" dirty="0" smtClean="0">
                <a:solidFill>
                  <a:schemeClr val="tx1">
                    <a:lumMod val="75000"/>
                    <a:lumOff val="25000"/>
                  </a:schemeClr>
                </a:solidFill>
                <a:latin typeface="Calibri"/>
                <a:cs typeface="Calibri"/>
              </a:rPr>
              <a:t>Kişilerden </a:t>
            </a:r>
            <a:r>
              <a:rPr lang="tr-TR" sz="1700" dirty="0">
                <a:solidFill>
                  <a:schemeClr val="tx1">
                    <a:lumMod val="75000"/>
                    <a:lumOff val="25000"/>
                  </a:schemeClr>
                </a:solidFill>
                <a:latin typeface="Calibri"/>
                <a:cs typeface="Calibri"/>
              </a:rPr>
              <a:t>birisi veya her ikisi</a:t>
            </a:r>
            <a:r>
              <a:rPr lang="tr-TR" sz="1700" dirty="0">
                <a:solidFill>
                  <a:srgbClr val="00599A"/>
                </a:solidFill>
                <a:latin typeface="Calibri"/>
                <a:cs typeface="Calibri"/>
              </a:rPr>
              <a:t> </a:t>
            </a:r>
            <a:r>
              <a:rPr lang="tr-TR" sz="1700" b="1" dirty="0">
                <a:solidFill>
                  <a:srgbClr val="00599A"/>
                </a:solidFill>
                <a:latin typeface="Calibri"/>
                <a:cs typeface="Calibri"/>
              </a:rPr>
              <a:t>16</a:t>
            </a:r>
            <a:r>
              <a:rPr lang="tr-TR" sz="1700" dirty="0">
                <a:solidFill>
                  <a:srgbClr val="00599A"/>
                </a:solidFill>
                <a:latin typeface="Calibri"/>
                <a:cs typeface="Calibri"/>
              </a:rPr>
              <a:t> </a:t>
            </a:r>
            <a:r>
              <a:rPr lang="tr-TR" sz="1700" dirty="0">
                <a:solidFill>
                  <a:schemeClr val="tx1">
                    <a:lumMod val="75000"/>
                    <a:lumOff val="25000"/>
                  </a:schemeClr>
                </a:solidFill>
                <a:latin typeface="Calibri"/>
                <a:cs typeface="Calibri"/>
              </a:rPr>
              <a:t>yaşını doldurduysa, mahkeme izniyle </a:t>
            </a:r>
            <a:r>
              <a:rPr lang="tr-TR" sz="1700" dirty="0" err="1">
                <a:solidFill>
                  <a:schemeClr val="tx1">
                    <a:lumMod val="75000"/>
                    <a:lumOff val="25000"/>
                  </a:schemeClr>
                </a:solidFill>
                <a:latin typeface="Calibri"/>
                <a:cs typeface="Calibri"/>
              </a:rPr>
              <a:t>evlenbilirler</a:t>
            </a:r>
            <a:r>
              <a:rPr lang="tr-TR" sz="1700" dirty="0">
                <a:solidFill>
                  <a:schemeClr val="tx1">
                    <a:lumMod val="75000"/>
                    <a:lumOff val="25000"/>
                  </a:schemeClr>
                </a:solidFill>
                <a:latin typeface="Calibri"/>
                <a:cs typeface="Calibri"/>
              </a:rPr>
              <a:t> (Evlendirme Yönetmeliği, Madde 14/1b) (Türk Medeni Kanunu, Madde 124/2) *</a:t>
            </a:r>
            <a:r>
              <a:rPr lang="tr-TR" sz="1700" b="1" u="sng" dirty="0">
                <a:solidFill>
                  <a:schemeClr val="tx1">
                    <a:lumMod val="75000"/>
                    <a:lumOff val="25000"/>
                  </a:schemeClr>
                </a:solidFill>
                <a:latin typeface="Calibri"/>
                <a:cs typeface="Calibri"/>
              </a:rPr>
              <a:t>Olağan üstü durum ve önemli bir sebep</a:t>
            </a:r>
          </a:p>
          <a:p>
            <a:pPr marL="285750" indent="-285750" algn="l">
              <a:buClr>
                <a:schemeClr val="tx1">
                  <a:lumMod val="75000"/>
                  <a:lumOff val="25000"/>
                </a:schemeClr>
              </a:buClr>
              <a:buFont typeface="Arial"/>
              <a:buChar char="•"/>
            </a:pPr>
            <a:r>
              <a:rPr lang="tr-TR" sz="1700" b="1" dirty="0" smtClean="0">
                <a:solidFill>
                  <a:srgbClr val="00599A"/>
                </a:solidFill>
                <a:latin typeface="Calibri"/>
                <a:cs typeface="Calibri"/>
              </a:rPr>
              <a:t>15</a:t>
            </a:r>
            <a:r>
              <a:rPr lang="tr-TR" sz="1700" b="1" dirty="0" smtClean="0">
                <a:solidFill>
                  <a:schemeClr val="tx1">
                    <a:lumMod val="75000"/>
                    <a:lumOff val="25000"/>
                  </a:schemeClr>
                </a:solidFill>
                <a:latin typeface="Calibri"/>
                <a:cs typeface="Calibri"/>
              </a:rPr>
              <a:t> </a:t>
            </a:r>
            <a:r>
              <a:rPr lang="tr-TR" sz="1700" dirty="0">
                <a:solidFill>
                  <a:schemeClr val="tx1">
                    <a:lumMod val="75000"/>
                    <a:lumOff val="25000"/>
                  </a:schemeClr>
                </a:solidFill>
                <a:latin typeface="Calibri"/>
                <a:cs typeface="Calibri"/>
              </a:rPr>
              <a:t>yaşını dolduran çocuklar, mahkeme tarafından ‘yasal olarak reşit’ olarak değerlendirilseler bile evlenemez.</a:t>
            </a:r>
          </a:p>
        </p:txBody>
      </p:sp>
      <p:sp>
        <p:nvSpPr>
          <p:cNvPr id="6" name="Rectangle 5"/>
          <p:cNvSpPr/>
          <p:nvPr/>
        </p:nvSpPr>
        <p:spPr>
          <a:xfrm>
            <a:off x="0" y="5924355"/>
            <a:ext cx="9144000" cy="66632"/>
          </a:xfrm>
          <a:prstGeom prst="rect">
            <a:avLst/>
          </a:prstGeom>
          <a:solidFill>
            <a:srgbClr val="00599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_MG_510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52" y="1468990"/>
            <a:ext cx="3508372" cy="2338915"/>
          </a:xfrm>
          <a:prstGeom prst="rect">
            <a:avLst/>
          </a:prstGeom>
        </p:spPr>
      </p:pic>
      <p:sp>
        <p:nvSpPr>
          <p:cNvPr id="7" name="Rectangle 6"/>
          <p:cNvSpPr/>
          <p:nvPr/>
        </p:nvSpPr>
        <p:spPr>
          <a:xfrm>
            <a:off x="182652" y="3601501"/>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3446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7772400" cy="444853"/>
          </a:xfrm>
        </p:spPr>
        <p:txBody>
          <a:bodyPr>
            <a:noAutofit/>
          </a:bodyPr>
          <a:lstStyle/>
          <a:p>
            <a:r>
              <a:rPr lang="en-US" sz="2600" b="1" dirty="0" err="1" smtClean="0">
                <a:solidFill>
                  <a:srgbClr val="E13716"/>
                </a:solidFill>
              </a:rPr>
              <a:t>Türkiye’de</a:t>
            </a:r>
            <a:r>
              <a:rPr lang="en-US" sz="2600" b="1" dirty="0" smtClean="0">
                <a:solidFill>
                  <a:srgbClr val="E13716"/>
                </a:solidFill>
              </a:rPr>
              <a:t> </a:t>
            </a:r>
            <a:r>
              <a:rPr lang="en-US" sz="2600" b="1" dirty="0" err="1" smtClean="0">
                <a:solidFill>
                  <a:srgbClr val="E13716"/>
                </a:solidFill>
              </a:rPr>
              <a:t>Çocuk</a:t>
            </a:r>
            <a:r>
              <a:rPr lang="en-US" sz="2600" b="1" dirty="0" smtClean="0">
                <a:solidFill>
                  <a:srgbClr val="E13716"/>
                </a:solidFill>
              </a:rPr>
              <a:t> </a:t>
            </a:r>
            <a:r>
              <a:rPr lang="en-US" sz="2600" b="1" dirty="0" err="1" smtClean="0">
                <a:solidFill>
                  <a:srgbClr val="E13716"/>
                </a:solidFill>
              </a:rPr>
              <a:t>Korum</a:t>
            </a:r>
            <a:r>
              <a:rPr lang="tr-TR" sz="2600" b="1" dirty="0" smtClean="0">
                <a:solidFill>
                  <a:srgbClr val="E13716"/>
                </a:solidFill>
              </a:rPr>
              <a:t>a</a:t>
            </a:r>
            <a:r>
              <a:rPr lang="en-US" sz="2600" b="1" dirty="0" smtClean="0">
                <a:solidFill>
                  <a:srgbClr val="E13716"/>
                </a:solidFill>
              </a:rPr>
              <a:t> </a:t>
            </a:r>
            <a:r>
              <a:rPr lang="en-US" sz="2600" b="1" dirty="0" err="1" smtClean="0">
                <a:solidFill>
                  <a:srgbClr val="E13716"/>
                </a:solidFill>
              </a:rPr>
              <a:t>Alanını</a:t>
            </a:r>
            <a:r>
              <a:rPr lang="en-US" sz="2600" b="1" dirty="0" smtClean="0">
                <a:solidFill>
                  <a:srgbClr val="E13716"/>
                </a:solidFill>
              </a:rPr>
              <a:t> </a:t>
            </a:r>
            <a:r>
              <a:rPr lang="en-US" sz="2600" b="1" dirty="0" err="1" smtClean="0">
                <a:solidFill>
                  <a:srgbClr val="E13716"/>
                </a:solidFill>
              </a:rPr>
              <a:t>Belirleyen</a:t>
            </a:r>
            <a:r>
              <a:rPr lang="en-US" sz="2600" b="1" dirty="0">
                <a:solidFill>
                  <a:srgbClr val="E13716"/>
                </a:solidFill>
              </a:rPr>
              <a:t/>
            </a:r>
            <a:br>
              <a:rPr lang="en-US" sz="2600" b="1" dirty="0">
                <a:solidFill>
                  <a:srgbClr val="E13716"/>
                </a:solidFill>
              </a:rPr>
            </a:br>
            <a:r>
              <a:rPr lang="en-US" sz="2600" b="1" dirty="0" err="1" smtClean="0">
                <a:solidFill>
                  <a:srgbClr val="E13716"/>
                </a:solidFill>
              </a:rPr>
              <a:t>Temel</a:t>
            </a:r>
            <a:r>
              <a:rPr lang="en-US" sz="2600" b="1" dirty="0" smtClean="0">
                <a:solidFill>
                  <a:srgbClr val="E13716"/>
                </a:solidFill>
              </a:rPr>
              <a:t> </a:t>
            </a:r>
            <a:r>
              <a:rPr lang="en-US" sz="2600" b="1" dirty="0" err="1" smtClean="0">
                <a:solidFill>
                  <a:srgbClr val="E13716"/>
                </a:solidFill>
              </a:rPr>
              <a:t>Mevzuat</a:t>
            </a:r>
            <a:endParaRPr lang="en-US" sz="2600" b="1" dirty="0">
              <a:solidFill>
                <a:srgbClr val="E13716"/>
              </a:solidFill>
            </a:endParaRPr>
          </a:p>
        </p:txBody>
      </p:sp>
      <p:sp>
        <p:nvSpPr>
          <p:cNvPr id="4" name="Subtitle 2"/>
          <p:cNvSpPr>
            <a:spLocks noGrp="1"/>
          </p:cNvSpPr>
          <p:nvPr>
            <p:ph type="subTitle" idx="1"/>
          </p:nvPr>
        </p:nvSpPr>
        <p:spPr>
          <a:xfrm>
            <a:off x="256117" y="1345563"/>
            <a:ext cx="8336703" cy="4549354"/>
          </a:xfrm>
        </p:spPr>
        <p:txBody>
          <a:bodyPr>
            <a:noAutofit/>
          </a:bodyPr>
          <a:lstStyle/>
          <a:p>
            <a:pPr marL="285750" indent="-285750" algn="l">
              <a:lnSpc>
                <a:spcPct val="110000"/>
              </a:lnSpc>
              <a:buFont typeface="Arial"/>
              <a:buChar char="•"/>
            </a:pPr>
            <a:endParaRPr lang="tr-TR" sz="1800" b="1" dirty="0" smtClean="0">
              <a:solidFill>
                <a:srgbClr val="E13716"/>
              </a:solidFill>
              <a:latin typeface="Calibri"/>
              <a:cs typeface="Calibri"/>
            </a:endParaRPr>
          </a:p>
          <a:p>
            <a:pPr marL="285750" indent="-285750" algn="l">
              <a:lnSpc>
                <a:spcPct val="110000"/>
              </a:lnSpc>
              <a:buFont typeface="Arial"/>
              <a:buChar char="•"/>
            </a:pPr>
            <a:r>
              <a:rPr lang="tr-TR" sz="1800" b="1" dirty="0" smtClean="0">
                <a:solidFill>
                  <a:srgbClr val="E13716"/>
                </a:solidFill>
                <a:latin typeface="Calibri"/>
                <a:cs typeface="Calibri"/>
              </a:rPr>
              <a:t>Çocuk </a:t>
            </a:r>
            <a:r>
              <a:rPr lang="tr-TR" sz="1800" b="1" dirty="0">
                <a:solidFill>
                  <a:srgbClr val="E13716"/>
                </a:solidFill>
                <a:latin typeface="Calibri"/>
                <a:cs typeface="Calibri"/>
              </a:rPr>
              <a:t>Koruma Kanunu (ÇKK)</a:t>
            </a:r>
          </a:p>
          <a:p>
            <a:pPr marL="285750" indent="-285750" algn="l">
              <a:lnSpc>
                <a:spcPct val="110000"/>
              </a:lnSpc>
              <a:buFont typeface="Arial"/>
              <a:buChar char="•"/>
            </a:pPr>
            <a:r>
              <a:rPr lang="tr-TR" sz="1800" b="1" dirty="0">
                <a:solidFill>
                  <a:srgbClr val="E13716"/>
                </a:solidFill>
                <a:latin typeface="Calibri"/>
                <a:cs typeface="Calibri"/>
              </a:rPr>
              <a:t>Sosyal Hizmetler Kanunu (SHK)</a:t>
            </a: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Çocuk</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Koruma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Kanununun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Uygulanmasına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dair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Usûl</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Esaslar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Hakkında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Yönetmelik</a:t>
            </a:r>
            <a:r>
              <a:rPr lang="en-US" sz="1800" dirty="0">
                <a:solidFill>
                  <a:schemeClr val="tx1">
                    <a:lumMod val="75000"/>
                    <a:lumOff val="25000"/>
                  </a:schemeClr>
                </a:solidFill>
                <a:latin typeface="Calibri"/>
                <a:cs typeface="Calibri"/>
              </a:rPr>
              <a:t> </a:t>
            </a:r>
            <a:r>
              <a:rPr lang="tr-TR" sz="1800" dirty="0">
                <a:solidFill>
                  <a:schemeClr val="tx1">
                    <a:lumMod val="75000"/>
                    <a:lumOff val="25000"/>
                  </a:schemeClr>
                </a:solidFill>
                <a:latin typeface="Calibri"/>
                <a:cs typeface="Calibri"/>
              </a:rPr>
              <a:t>(ÇKK Yönetmeliği)</a:t>
            </a: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Çocuk</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Koruma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Kanununa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Göre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Verilen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Koruyucu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Destekleyici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Tedbir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Kararlarının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Uygulanması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Hakkında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Yönetmelik</a:t>
            </a:r>
            <a:r>
              <a:rPr lang="tr-TR" sz="1800" dirty="0">
                <a:solidFill>
                  <a:schemeClr val="tx1">
                    <a:lumMod val="75000"/>
                    <a:lumOff val="25000"/>
                  </a:schemeClr>
                </a:solidFill>
                <a:latin typeface="Calibri"/>
                <a:cs typeface="Calibri"/>
              </a:rPr>
              <a:t> (KDT Yönetmeliği)</a:t>
            </a: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Çocuk</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Koruma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Kanununa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Göre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Verilen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Koruyucu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Destekleyici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Tedbirlerin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Yerine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Getirilmesi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Amacıyla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Kurulan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Merkezi</a:t>
            </a:r>
            <a:r>
              <a:rPr lang="en-US" sz="1800" dirty="0">
                <a:solidFill>
                  <a:schemeClr val="tx1">
                    <a:lumMod val="75000"/>
                    <a:lumOff val="25000"/>
                  </a:schemeClr>
                </a:solidFill>
                <a:latin typeface="Calibri"/>
                <a:cs typeface="Calibri"/>
              </a:rPr>
              <a:t>, İl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İlçe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Koordinasyonların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Çalışma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Usul</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Esasları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Yönergesi</a:t>
            </a:r>
            <a:r>
              <a:rPr lang="en-US" sz="1800" dirty="0">
                <a:solidFill>
                  <a:schemeClr val="tx1">
                    <a:lumMod val="75000"/>
                    <a:lumOff val="25000"/>
                  </a:schemeClr>
                </a:solidFill>
                <a:latin typeface="Calibri"/>
                <a:cs typeface="Calibri"/>
              </a:rPr>
              <a:t> </a:t>
            </a:r>
            <a:r>
              <a:rPr lang="tr-TR" sz="1800" dirty="0">
                <a:solidFill>
                  <a:schemeClr val="tx1">
                    <a:lumMod val="75000"/>
                    <a:lumOff val="25000"/>
                  </a:schemeClr>
                </a:solidFill>
                <a:latin typeface="Calibri"/>
                <a:cs typeface="Calibri"/>
              </a:rPr>
              <a:t>(Yönerge)</a:t>
            </a:r>
            <a:endParaRPr lang="en-US" sz="1800" dirty="0">
              <a:solidFill>
                <a:schemeClr val="tx1">
                  <a:lumMod val="75000"/>
                  <a:lumOff val="25000"/>
                </a:schemeClr>
              </a:solidFill>
              <a:latin typeface="Calibri"/>
              <a:cs typeface="Calibri"/>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675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22751"/>
            <a:ext cx="7772400" cy="444853"/>
          </a:xfrm>
        </p:spPr>
        <p:txBody>
          <a:bodyPr>
            <a:noAutofit/>
          </a:bodyPr>
          <a:lstStyle/>
          <a:p>
            <a:r>
              <a:rPr lang="en-US" sz="2600" b="1" dirty="0" err="1" smtClean="0">
                <a:solidFill>
                  <a:srgbClr val="00599A"/>
                </a:solidFill>
              </a:rPr>
              <a:t>Evlilik</a:t>
            </a:r>
            <a:r>
              <a:rPr lang="tr-TR" sz="2600" b="1" dirty="0" smtClean="0">
                <a:solidFill>
                  <a:srgbClr val="00599A"/>
                </a:solidFill>
              </a:rPr>
              <a:t>le İlgili Bilinmesi Gerekenler</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685799" y="3280001"/>
            <a:ext cx="8336703" cy="26443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sz="1800" b="1" dirty="0" smtClean="0">
                <a:solidFill>
                  <a:srgbClr val="00599A"/>
                </a:solidFill>
                <a:latin typeface="Calibri"/>
                <a:cs typeface="Calibri"/>
              </a:rPr>
              <a:t>TÜRK MEDENİ KANUNU TMK’ya karşı gelenler TCK’nun 230. Maddesi gereğince CEZALANDIRILACAKTIR :</a:t>
            </a:r>
          </a:p>
          <a:p>
            <a:pPr algn="l"/>
            <a:endParaRPr lang="tr-TR" sz="1800" dirty="0" smtClean="0">
              <a:solidFill>
                <a:schemeClr val="tx1">
                  <a:lumMod val="75000"/>
                  <a:lumOff val="25000"/>
                </a:schemeClr>
              </a:solidFill>
              <a:latin typeface="Calibri"/>
              <a:cs typeface="Calibri"/>
            </a:endParaRPr>
          </a:p>
          <a:p>
            <a:pPr marL="285750" indent="-285750" algn="l">
              <a:buFont typeface="Arial"/>
              <a:buChar char="•"/>
            </a:pPr>
            <a:r>
              <a:rPr lang="tr-TR" sz="1800" dirty="0" smtClean="0">
                <a:solidFill>
                  <a:schemeClr val="tx1">
                    <a:lumMod val="75000"/>
                    <a:lumOff val="25000"/>
                  </a:schemeClr>
                </a:solidFill>
                <a:latin typeface="Calibri"/>
                <a:cs typeface="Calibri"/>
              </a:rPr>
              <a:t>Evli olmasına rağmen, başkasıyla evlenme işlemi yaptıran kişi, 6 aydan 2 yıla kadar hapis cezası ile cezalandırılır – 230/1</a:t>
            </a:r>
          </a:p>
          <a:p>
            <a:pPr marL="285750" indent="-285750" algn="l">
              <a:buFont typeface="Arial"/>
              <a:buChar char="•"/>
            </a:pPr>
            <a:endParaRPr lang="tr-TR" sz="1800" dirty="0" smtClean="0">
              <a:solidFill>
                <a:schemeClr val="tx1">
                  <a:lumMod val="75000"/>
                  <a:lumOff val="25000"/>
                </a:schemeClr>
              </a:solidFill>
              <a:latin typeface="Calibri"/>
              <a:cs typeface="Calibri"/>
            </a:endParaRPr>
          </a:p>
          <a:p>
            <a:pPr marL="285750" indent="-285750" algn="l">
              <a:buFont typeface="Arial"/>
              <a:buChar char="•"/>
            </a:pPr>
            <a:r>
              <a:rPr lang="tr-TR" sz="1800" dirty="0" smtClean="0">
                <a:solidFill>
                  <a:schemeClr val="tx1">
                    <a:lumMod val="75000"/>
                    <a:lumOff val="25000"/>
                  </a:schemeClr>
                </a:solidFill>
                <a:latin typeface="Calibri"/>
                <a:cs typeface="Calibri"/>
              </a:rPr>
              <a:t>Kendisi evli olmamakla birlikte, evli olduğunu bildiği bir kimse ile evlilik işlemi yaptıran kişi 6 aydan 2 yıla kadar hapis cezası ile cezalandırılır - 230-2</a:t>
            </a:r>
            <a:endParaRPr lang="tr-TR" sz="1800" dirty="0">
              <a:solidFill>
                <a:schemeClr val="tx1">
                  <a:lumMod val="75000"/>
                  <a:lumOff val="25000"/>
                </a:schemeClr>
              </a:solidFill>
              <a:latin typeface="Calibri"/>
              <a:cs typeface="Calibri"/>
            </a:endParaRPr>
          </a:p>
        </p:txBody>
      </p:sp>
      <p:sp>
        <p:nvSpPr>
          <p:cNvPr id="8" name="Subtitle 1"/>
          <p:cNvSpPr txBox="1">
            <a:spLocks/>
          </p:cNvSpPr>
          <p:nvPr/>
        </p:nvSpPr>
        <p:spPr>
          <a:xfrm>
            <a:off x="450003" y="1524947"/>
            <a:ext cx="8572499" cy="299957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Wingdings" panose="05000000000000000000" pitchFamily="2" charset="2"/>
              <a:buChar char="ü"/>
            </a:pPr>
            <a:r>
              <a:rPr lang="tr-TR" sz="1800" dirty="0" smtClean="0">
                <a:solidFill>
                  <a:schemeClr val="tx1"/>
                </a:solidFill>
              </a:rPr>
              <a:t>Evlenme kişiyi </a:t>
            </a:r>
            <a:r>
              <a:rPr lang="tr-TR" sz="1800" b="1" u="sng" dirty="0" smtClean="0">
                <a:solidFill>
                  <a:schemeClr val="tx1"/>
                </a:solidFill>
              </a:rPr>
              <a:t>ergin (reşit) kılar.</a:t>
            </a:r>
            <a:r>
              <a:rPr lang="tr-TR" sz="1800" dirty="0" smtClean="0">
                <a:solidFill>
                  <a:schemeClr val="tx1"/>
                </a:solidFill>
              </a:rPr>
              <a:t> (TMK 11).</a:t>
            </a:r>
          </a:p>
          <a:p>
            <a:pPr marL="457200" indent="-457200" algn="l">
              <a:buFont typeface="Wingdings" panose="05000000000000000000" pitchFamily="2" charset="2"/>
              <a:buChar char="ü"/>
            </a:pPr>
            <a:r>
              <a:rPr lang="tr-TR" sz="1800" dirty="0" smtClean="0">
                <a:solidFill>
                  <a:schemeClr val="tx1"/>
                </a:solidFill>
              </a:rPr>
              <a:t>Mahkeme kararıyla ergin olan küçük 17 yaşını doldurmadıkça </a:t>
            </a:r>
            <a:r>
              <a:rPr lang="tr-TR" sz="1800" b="1" u="sng" dirty="0" smtClean="0">
                <a:solidFill>
                  <a:schemeClr val="tx1"/>
                </a:solidFill>
              </a:rPr>
              <a:t>evlenemez</a:t>
            </a:r>
            <a:r>
              <a:rPr lang="tr-TR" sz="1800" dirty="0" smtClean="0">
                <a:solidFill>
                  <a:schemeClr val="tx1"/>
                </a:solidFill>
              </a:rPr>
              <a:t>.</a:t>
            </a:r>
          </a:p>
          <a:p>
            <a:pPr marL="457200" indent="-457200" algn="l">
              <a:buFont typeface="Wingdings" panose="05000000000000000000" pitchFamily="2" charset="2"/>
              <a:buChar char="ü"/>
            </a:pPr>
            <a:r>
              <a:rPr lang="tr-TR" sz="1800" dirty="0" smtClean="0">
                <a:solidFill>
                  <a:schemeClr val="tx1"/>
                </a:solidFill>
              </a:rPr>
              <a:t>Çocuk evlilik veya mahkeme kararıyla </a:t>
            </a:r>
            <a:r>
              <a:rPr lang="tr-TR" sz="1800" b="1" u="sng" dirty="0" smtClean="0">
                <a:solidFill>
                  <a:schemeClr val="tx1"/>
                </a:solidFill>
              </a:rPr>
              <a:t>daha erken yaşta ergin olsa dahi</a:t>
            </a:r>
            <a:r>
              <a:rPr lang="tr-TR" sz="1800" dirty="0" smtClean="0">
                <a:solidFill>
                  <a:schemeClr val="tx1"/>
                </a:solidFill>
              </a:rPr>
              <a:t> çocuk koruma sisteminin kapsamında değerlendirilir.</a:t>
            </a:r>
          </a:p>
          <a:p>
            <a:pPr marL="457200" indent="-457200" algn="l">
              <a:buFont typeface="Wingdings" panose="05000000000000000000" pitchFamily="2" charset="2"/>
              <a:buChar char="ü"/>
            </a:pPr>
            <a:endParaRPr lang="en-US" sz="1800" dirty="0"/>
          </a:p>
        </p:txBody>
      </p:sp>
    </p:spTree>
    <p:extLst>
      <p:ext uri="{BB962C8B-B14F-4D97-AF65-F5344CB8AC3E}">
        <p14:creationId xmlns:p14="http://schemas.microsoft.com/office/powerpoint/2010/main" val="3879094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00599A"/>
                </a:solidFill>
              </a:rPr>
              <a:t>Dini</a:t>
            </a:r>
            <a:r>
              <a:rPr lang="en-US" sz="2600" b="1" dirty="0" smtClean="0">
                <a:solidFill>
                  <a:srgbClr val="00599A"/>
                </a:solidFill>
              </a:rPr>
              <a:t> </a:t>
            </a:r>
            <a:r>
              <a:rPr lang="en-US" sz="2600" b="1" dirty="0" err="1" smtClean="0">
                <a:solidFill>
                  <a:srgbClr val="00599A"/>
                </a:solidFill>
              </a:rPr>
              <a:t>Nikah</a:t>
            </a:r>
            <a:endParaRPr lang="en-US" sz="2600" b="1" dirty="0">
              <a:solidFill>
                <a:srgbClr val="00599A"/>
              </a:solidFill>
            </a:endParaRPr>
          </a:p>
        </p:txBody>
      </p:sp>
      <p:sp>
        <p:nvSpPr>
          <p:cNvPr id="4" name="Subtitle 2"/>
          <p:cNvSpPr>
            <a:spLocks noGrp="1"/>
          </p:cNvSpPr>
          <p:nvPr>
            <p:ph type="subTitle" idx="1"/>
          </p:nvPr>
        </p:nvSpPr>
        <p:spPr>
          <a:xfrm>
            <a:off x="256117" y="1345563"/>
            <a:ext cx="8612716" cy="2644354"/>
          </a:xfrm>
        </p:spPr>
        <p:txBody>
          <a:bodyPr>
            <a:noAutofit/>
          </a:bodyPr>
          <a:lstStyle/>
          <a:p>
            <a:pPr algn="l"/>
            <a:r>
              <a:rPr lang="tr-TR" sz="1800" b="1" dirty="0">
                <a:solidFill>
                  <a:srgbClr val="00599A"/>
                </a:solidFill>
                <a:latin typeface="Calibri"/>
                <a:cs typeface="Calibri"/>
              </a:rPr>
              <a:t>MEDENİ KANUN MADDE 143</a:t>
            </a:r>
          </a:p>
          <a:p>
            <a:pPr algn="l"/>
            <a:r>
              <a:rPr lang="tr-TR" sz="1800" b="1" i="1" dirty="0">
                <a:solidFill>
                  <a:schemeClr val="tx1">
                    <a:lumMod val="75000"/>
                    <a:lumOff val="25000"/>
                  </a:schemeClr>
                </a:solidFill>
                <a:latin typeface="Calibri"/>
                <a:cs typeface="Calibri"/>
              </a:rPr>
              <a:t>Aile cüzdanı ve dini tören</a:t>
            </a:r>
          </a:p>
          <a:p>
            <a:pPr algn="l"/>
            <a:r>
              <a:rPr lang="tr-TR" sz="1800" dirty="0">
                <a:solidFill>
                  <a:schemeClr val="tx1">
                    <a:lumMod val="75000"/>
                    <a:lumOff val="25000"/>
                  </a:schemeClr>
                </a:solidFill>
                <a:latin typeface="Calibri"/>
                <a:cs typeface="Calibri"/>
              </a:rPr>
              <a:t>Evlenme töreni biter bitmez evlendirme memuru eşlere bir aile cüzdanı verir.</a:t>
            </a:r>
          </a:p>
          <a:p>
            <a:pPr algn="l"/>
            <a:r>
              <a:rPr lang="tr-TR" sz="1800" dirty="0">
                <a:solidFill>
                  <a:schemeClr val="tx1">
                    <a:lumMod val="75000"/>
                    <a:lumOff val="25000"/>
                  </a:schemeClr>
                </a:solidFill>
                <a:latin typeface="Calibri"/>
                <a:cs typeface="Calibri"/>
              </a:rPr>
              <a:t>Aile cüzdanı gösterilmeden evlenmenin dini töreni yapılamaz.</a:t>
            </a:r>
          </a:p>
          <a:p>
            <a:pPr algn="l"/>
            <a:r>
              <a:rPr lang="tr-TR" sz="1800" dirty="0">
                <a:solidFill>
                  <a:schemeClr val="tx1">
                    <a:lumMod val="75000"/>
                    <a:lumOff val="25000"/>
                  </a:schemeClr>
                </a:solidFill>
                <a:latin typeface="Calibri"/>
                <a:cs typeface="Calibri"/>
              </a:rPr>
              <a:t>Evlenmenin geçerli olması dini törenin yapılmasına bağlı değildir.</a:t>
            </a:r>
          </a:p>
          <a:p>
            <a:pPr algn="l"/>
            <a:endParaRPr lang="tr-TR" sz="1800" dirty="0">
              <a:solidFill>
                <a:schemeClr val="tx1">
                  <a:lumMod val="75000"/>
                  <a:lumOff val="25000"/>
                </a:schemeClr>
              </a:solidFill>
              <a:latin typeface="Calibri"/>
              <a:cs typeface="Calibri"/>
            </a:endParaRPr>
          </a:p>
          <a:p>
            <a:pPr algn="l"/>
            <a:r>
              <a:rPr lang="tr-TR" sz="1800" b="1" u="sng" dirty="0">
                <a:solidFill>
                  <a:srgbClr val="FF0000"/>
                </a:solidFill>
                <a:latin typeface="Calibri"/>
                <a:cs typeface="Calibri"/>
              </a:rPr>
              <a:t>ANAYASA MAHKEMESİ TARAFINDAN İPTAL EDİLEN TCK MADDE 230/5 VE 230/6 </a:t>
            </a:r>
            <a:r>
              <a:rPr lang="tr-TR" sz="1800" dirty="0">
                <a:solidFill>
                  <a:srgbClr val="00599A"/>
                </a:solidFill>
                <a:latin typeface="Calibri"/>
                <a:cs typeface="Calibri"/>
              </a:rPr>
              <a:t>(10.6.2015 )</a:t>
            </a:r>
          </a:p>
          <a:p>
            <a:pPr algn="l"/>
            <a:r>
              <a:rPr lang="tr-TR" sz="1800" dirty="0">
                <a:solidFill>
                  <a:schemeClr val="tx1">
                    <a:lumMod val="75000"/>
                    <a:lumOff val="25000"/>
                  </a:schemeClr>
                </a:solidFill>
                <a:latin typeface="Calibri"/>
                <a:cs typeface="Calibri"/>
              </a:rPr>
              <a:t>Aralarında evlenme olmaksızın, evlenmenin dinsel törenini </a:t>
            </a:r>
            <a:r>
              <a:rPr lang="tr-TR" sz="1800" u="sng" dirty="0">
                <a:solidFill>
                  <a:schemeClr val="tx1">
                    <a:lumMod val="75000"/>
                    <a:lumOff val="25000"/>
                  </a:schemeClr>
                </a:solidFill>
                <a:latin typeface="Calibri"/>
                <a:cs typeface="Calibri"/>
              </a:rPr>
              <a:t>yaptıranlar hakkında iki aydan altı aya kadar hapis</a:t>
            </a:r>
            <a:r>
              <a:rPr lang="tr-TR" sz="1800" dirty="0">
                <a:solidFill>
                  <a:schemeClr val="tx1">
                    <a:lumMod val="75000"/>
                    <a:lumOff val="25000"/>
                  </a:schemeClr>
                </a:solidFill>
                <a:latin typeface="Calibri"/>
                <a:cs typeface="Calibri"/>
              </a:rPr>
              <a:t> cezası verilir. Ancak, medeni nikah yapıldığında kamu davası ve hükmedilen ceza bütün sonuçlarıyla ortadan kalkar.</a:t>
            </a:r>
          </a:p>
          <a:p>
            <a:pPr algn="l"/>
            <a:r>
              <a:rPr lang="tr-TR" sz="1800" dirty="0">
                <a:solidFill>
                  <a:schemeClr val="tx1">
                    <a:lumMod val="75000"/>
                    <a:lumOff val="25000"/>
                  </a:schemeClr>
                </a:solidFill>
                <a:latin typeface="Calibri"/>
                <a:cs typeface="Calibri"/>
              </a:rPr>
              <a:t>Evlenme akdinin kanuna göre yapılmış olduğunu gösteren belgeyi görmeden bir evlenme için dinsel tören </a:t>
            </a:r>
            <a:r>
              <a:rPr lang="tr-TR" sz="1800" u="sng" dirty="0">
                <a:solidFill>
                  <a:schemeClr val="tx1">
                    <a:lumMod val="75000"/>
                    <a:lumOff val="25000"/>
                  </a:schemeClr>
                </a:solidFill>
                <a:latin typeface="Calibri"/>
                <a:cs typeface="Calibri"/>
              </a:rPr>
              <a:t>yapan kimse hakkında iki aydan altı aya kadar hapis </a:t>
            </a:r>
            <a:r>
              <a:rPr lang="tr-TR" sz="1800" dirty="0">
                <a:solidFill>
                  <a:schemeClr val="tx1">
                    <a:lumMod val="75000"/>
                    <a:lumOff val="25000"/>
                  </a:schemeClr>
                </a:solidFill>
                <a:latin typeface="Calibri"/>
                <a:cs typeface="Calibri"/>
              </a:rPr>
              <a:t>cezası verilir. </a:t>
            </a:r>
          </a:p>
        </p:txBody>
      </p:sp>
      <p:sp>
        <p:nvSpPr>
          <p:cNvPr id="6" name="Rectangle 5"/>
          <p:cNvSpPr/>
          <p:nvPr/>
        </p:nvSpPr>
        <p:spPr>
          <a:xfrm>
            <a:off x="0" y="5924355"/>
            <a:ext cx="9144000" cy="66632"/>
          </a:xfrm>
          <a:prstGeom prst="rect">
            <a:avLst/>
          </a:prstGeom>
          <a:solidFill>
            <a:srgbClr val="00599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7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9" y="0"/>
            <a:ext cx="9144000" cy="6858000"/>
          </a:xfrm>
          <a:prstGeom prst="rect">
            <a:avLst/>
          </a:prstGeom>
        </p:spPr>
      </p:pic>
      <p:sp>
        <p:nvSpPr>
          <p:cNvPr id="3" name="Title 1"/>
          <p:cNvSpPr>
            <a:spLocks noGrp="1"/>
          </p:cNvSpPr>
          <p:nvPr>
            <p:ph type="ctrTitle"/>
          </p:nvPr>
        </p:nvSpPr>
        <p:spPr>
          <a:xfrm>
            <a:off x="-3200400" y="430140"/>
            <a:ext cx="7772400" cy="444853"/>
          </a:xfrm>
        </p:spPr>
        <p:txBody>
          <a:bodyPr>
            <a:noAutofit/>
          </a:bodyPr>
          <a:lstStyle/>
          <a:p>
            <a:r>
              <a:rPr lang="en-US" sz="2600" b="1" dirty="0" smtClean="0">
                <a:solidFill>
                  <a:srgbClr val="00599A"/>
                </a:solidFill>
              </a:rPr>
              <a:t>SORU?</a:t>
            </a:r>
            <a:endParaRPr lang="en-US" sz="2600" b="1" dirty="0">
              <a:solidFill>
                <a:srgbClr val="00599A"/>
              </a:solidFill>
            </a:endParaRPr>
          </a:p>
        </p:txBody>
      </p:sp>
      <p:sp>
        <p:nvSpPr>
          <p:cNvPr id="4" name="Subtitle 2"/>
          <p:cNvSpPr>
            <a:spLocks noGrp="1"/>
          </p:cNvSpPr>
          <p:nvPr>
            <p:ph type="subTitle" idx="1"/>
          </p:nvPr>
        </p:nvSpPr>
        <p:spPr>
          <a:xfrm>
            <a:off x="151342" y="972384"/>
            <a:ext cx="8612716" cy="517104"/>
          </a:xfrm>
        </p:spPr>
        <p:txBody>
          <a:bodyPr>
            <a:noAutofit/>
          </a:bodyPr>
          <a:lstStyle/>
          <a:p>
            <a:pPr algn="l"/>
            <a:r>
              <a:rPr lang="tr-TR" sz="2200" b="1" dirty="0">
                <a:solidFill>
                  <a:srgbClr val="00599A"/>
                </a:solidFill>
                <a:latin typeface="Calibri"/>
                <a:cs typeface="Calibri"/>
              </a:rPr>
              <a:t>Türk hukuku </a:t>
            </a:r>
            <a:r>
              <a:rPr lang="tr-TR" sz="2200" b="1" dirty="0" err="1">
                <a:solidFill>
                  <a:srgbClr val="00599A"/>
                </a:solidFill>
                <a:latin typeface="Calibri"/>
                <a:cs typeface="Calibri"/>
              </a:rPr>
              <a:t>Suriyeliler’e</a:t>
            </a:r>
            <a:r>
              <a:rPr lang="tr-TR" sz="2200" b="1" dirty="0">
                <a:solidFill>
                  <a:srgbClr val="00599A"/>
                </a:solidFill>
                <a:latin typeface="Calibri"/>
                <a:cs typeface="Calibri"/>
              </a:rPr>
              <a:t> uygulanabilir mi</a:t>
            </a:r>
            <a:r>
              <a:rPr lang="tr-TR" sz="2200" b="1" dirty="0" smtClean="0">
                <a:solidFill>
                  <a:srgbClr val="00599A"/>
                </a:solidFill>
                <a:latin typeface="Calibri"/>
                <a:cs typeface="Calibri"/>
              </a:rPr>
              <a:t>?</a:t>
            </a:r>
            <a:endParaRPr lang="en-US" sz="2200" dirty="0">
              <a:solidFill>
                <a:srgbClr val="00599A"/>
              </a:solidFill>
              <a:latin typeface="Calibri"/>
              <a:cs typeface="Calibri"/>
            </a:endParaRPr>
          </a:p>
        </p:txBody>
      </p:sp>
      <p:sp>
        <p:nvSpPr>
          <p:cNvPr id="6" name="Rectangle 5"/>
          <p:cNvSpPr/>
          <p:nvPr/>
        </p:nvSpPr>
        <p:spPr>
          <a:xfrm>
            <a:off x="0" y="5924355"/>
            <a:ext cx="9144000" cy="66632"/>
          </a:xfrm>
          <a:prstGeom prst="rect">
            <a:avLst/>
          </a:prstGeom>
          <a:solidFill>
            <a:srgbClr val="00599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151342" y="1521286"/>
            <a:ext cx="8612716" cy="465667"/>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Arial"/>
              <a:buChar char="•"/>
            </a:pPr>
            <a:r>
              <a:rPr lang="tr-TR" sz="1800" dirty="0">
                <a:solidFill>
                  <a:schemeClr val="tx1">
                    <a:lumMod val="75000"/>
                    <a:lumOff val="25000"/>
                  </a:schemeClr>
                </a:solidFill>
              </a:rPr>
              <a:t>Milletlerarası Özel Hukuk </a:t>
            </a:r>
            <a:r>
              <a:rPr lang="tr-TR" sz="1800" dirty="0" err="1">
                <a:solidFill>
                  <a:schemeClr val="tx1">
                    <a:lumMod val="75000"/>
                    <a:lumOff val="25000"/>
                  </a:schemeClr>
                </a:solidFill>
              </a:rPr>
              <a:t>Usûlü</a:t>
            </a:r>
            <a:r>
              <a:rPr lang="tr-TR" sz="1800" dirty="0">
                <a:solidFill>
                  <a:schemeClr val="tx1">
                    <a:lumMod val="75000"/>
                    <a:lumOff val="25000"/>
                  </a:schemeClr>
                </a:solidFill>
              </a:rPr>
              <a:t> </a:t>
            </a:r>
            <a:r>
              <a:rPr lang="tr-TR" sz="1800" dirty="0" smtClean="0">
                <a:solidFill>
                  <a:schemeClr val="tx1">
                    <a:lumMod val="75000"/>
                    <a:lumOff val="25000"/>
                  </a:schemeClr>
                </a:solidFill>
              </a:rPr>
              <a:t>Kanunu:</a:t>
            </a:r>
            <a:endParaRPr lang="en-US" sz="1800" dirty="0">
              <a:solidFill>
                <a:schemeClr val="tx1">
                  <a:lumMod val="75000"/>
                  <a:lumOff val="25000"/>
                </a:schemeClr>
              </a:solidFill>
            </a:endParaRPr>
          </a:p>
        </p:txBody>
      </p:sp>
      <p:sp>
        <p:nvSpPr>
          <p:cNvPr id="8" name="Subtitle 2"/>
          <p:cNvSpPr txBox="1">
            <a:spLocks/>
          </p:cNvSpPr>
          <p:nvPr/>
        </p:nvSpPr>
        <p:spPr>
          <a:xfrm>
            <a:off x="447040" y="1859873"/>
            <a:ext cx="8021320" cy="26443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sz="1800" dirty="0">
                <a:solidFill>
                  <a:schemeClr val="tx1">
                    <a:lumMod val="75000"/>
                    <a:lumOff val="25000"/>
                  </a:schemeClr>
                </a:solidFill>
              </a:rPr>
              <a:t>Md 2 – Yabancı Hukukun Uygulanması</a:t>
            </a:r>
          </a:p>
          <a:p>
            <a:pPr algn="l"/>
            <a:r>
              <a:rPr lang="tr-TR" sz="1800" dirty="0">
                <a:solidFill>
                  <a:schemeClr val="tx1">
                    <a:lumMod val="75000"/>
                    <a:lumOff val="25000"/>
                  </a:schemeClr>
                </a:solidFill>
              </a:rPr>
              <a:t>Md 4 – Mültecilere ilişkin özel hüküm</a:t>
            </a:r>
          </a:p>
          <a:p>
            <a:pPr algn="l"/>
            <a:r>
              <a:rPr lang="tr-TR" sz="1800" dirty="0">
                <a:solidFill>
                  <a:schemeClr val="tx1">
                    <a:lumMod val="75000"/>
                    <a:lumOff val="25000"/>
                  </a:schemeClr>
                </a:solidFill>
              </a:rPr>
              <a:t>Md 5 – Kamu düzenine aykırılık</a:t>
            </a:r>
          </a:p>
          <a:p>
            <a:pPr algn="l"/>
            <a:endParaRPr lang="tr-TR" sz="1800" dirty="0">
              <a:solidFill>
                <a:schemeClr val="tx1">
                  <a:lumMod val="75000"/>
                  <a:lumOff val="25000"/>
                </a:schemeClr>
              </a:solidFill>
            </a:endParaRPr>
          </a:p>
          <a:p>
            <a:pPr algn="l"/>
            <a:r>
              <a:rPr lang="tr-TR" sz="1800" dirty="0">
                <a:solidFill>
                  <a:schemeClr val="tx1">
                    <a:lumMod val="75000"/>
                    <a:lumOff val="25000"/>
                  </a:schemeClr>
                </a:solidFill>
              </a:rPr>
              <a:t>+ Türkiye’nin taraf olduğu uluslararası anlaşmalar – </a:t>
            </a:r>
            <a:r>
              <a:rPr lang="tr-TR" sz="1800" dirty="0" err="1">
                <a:solidFill>
                  <a:schemeClr val="tx1">
                    <a:lumMod val="75000"/>
                    <a:lumOff val="25000"/>
                  </a:schemeClr>
                </a:solidFill>
              </a:rPr>
              <a:t>Örn</a:t>
            </a:r>
            <a:r>
              <a:rPr lang="tr-TR" sz="1800" dirty="0">
                <a:solidFill>
                  <a:schemeClr val="tx1">
                    <a:lumMod val="75000"/>
                    <a:lumOff val="25000"/>
                  </a:schemeClr>
                </a:solidFill>
              </a:rPr>
              <a:t>. ÇHS</a:t>
            </a:r>
          </a:p>
          <a:p>
            <a:pPr algn="l"/>
            <a:r>
              <a:rPr lang="tr-TR" sz="1800" dirty="0">
                <a:solidFill>
                  <a:schemeClr val="tx1">
                    <a:lumMod val="75000"/>
                    <a:lumOff val="25000"/>
                  </a:schemeClr>
                </a:solidFill>
              </a:rPr>
              <a:t>+ </a:t>
            </a:r>
            <a:r>
              <a:rPr lang="tr-TR" sz="1800" dirty="0">
                <a:solidFill>
                  <a:srgbClr val="00599A"/>
                </a:solidFill>
              </a:rPr>
              <a:t>Geçici Koruma Yönetmeliği </a:t>
            </a:r>
            <a:r>
              <a:rPr lang="tr-TR" sz="1800" dirty="0">
                <a:solidFill>
                  <a:schemeClr val="tx1">
                    <a:lumMod val="75000"/>
                    <a:lumOff val="25000"/>
                  </a:schemeClr>
                </a:solidFill>
              </a:rPr>
              <a:t>md 48</a:t>
            </a:r>
          </a:p>
          <a:p>
            <a:pPr algn="l"/>
            <a:r>
              <a:rPr lang="tr-TR" sz="1800" dirty="0">
                <a:solidFill>
                  <a:schemeClr val="tx1">
                    <a:lumMod val="75000"/>
                    <a:lumOff val="25000"/>
                  </a:schemeClr>
                </a:solidFill>
              </a:rPr>
              <a:t>+ Ceza hukuku ve yer bakımından uygulama</a:t>
            </a:r>
            <a:endParaRPr lang="en-US" sz="1800" dirty="0">
              <a:solidFill>
                <a:schemeClr val="tx1">
                  <a:lumMod val="75000"/>
                  <a:lumOff val="25000"/>
                </a:schemeClr>
              </a:solidFill>
            </a:endParaRPr>
          </a:p>
          <a:p>
            <a:pPr algn="l"/>
            <a:endParaRPr lang="en-US" sz="1800" dirty="0">
              <a:solidFill>
                <a:schemeClr val="tx1">
                  <a:lumMod val="75000"/>
                  <a:lumOff val="25000"/>
                </a:schemeClr>
              </a:solidFill>
            </a:endParaRPr>
          </a:p>
        </p:txBody>
      </p:sp>
      <p:sp>
        <p:nvSpPr>
          <p:cNvPr id="10" name="Subtitle 2"/>
          <p:cNvSpPr txBox="1">
            <a:spLocks/>
          </p:cNvSpPr>
          <p:nvPr/>
        </p:nvSpPr>
        <p:spPr>
          <a:xfrm>
            <a:off x="151341" y="4294010"/>
            <a:ext cx="8971069" cy="114300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sz="1800" dirty="0">
                <a:solidFill>
                  <a:schemeClr val="tx1">
                    <a:lumMod val="75000"/>
                    <a:lumOff val="25000"/>
                  </a:schemeClr>
                </a:solidFill>
                <a:latin typeface="Calibri"/>
                <a:cs typeface="Calibri"/>
              </a:rPr>
              <a:t>Not: </a:t>
            </a:r>
          </a:p>
          <a:p>
            <a:pPr algn="l"/>
            <a:r>
              <a:rPr lang="tr-TR" sz="1800" b="1" dirty="0" smtClean="0">
                <a:solidFill>
                  <a:schemeClr val="tx1">
                    <a:lumMod val="75000"/>
                    <a:lumOff val="25000"/>
                  </a:schemeClr>
                </a:solidFill>
                <a:latin typeface="Calibri"/>
                <a:cs typeface="Calibri"/>
              </a:rPr>
              <a:t>6458 </a:t>
            </a:r>
            <a:r>
              <a:rPr lang="tr-TR" sz="1800" b="1" dirty="0">
                <a:solidFill>
                  <a:schemeClr val="tx1">
                    <a:lumMod val="75000"/>
                    <a:lumOff val="25000"/>
                  </a:schemeClr>
                </a:solidFill>
                <a:latin typeface="Calibri"/>
                <a:cs typeface="Calibri"/>
              </a:rPr>
              <a:t>Sayılı Yabancılar ve U</a:t>
            </a:r>
            <a:r>
              <a:rPr lang="en-US" sz="1800" b="1" dirty="0">
                <a:solidFill>
                  <a:schemeClr val="tx1">
                    <a:lumMod val="75000"/>
                    <a:lumOff val="25000"/>
                  </a:schemeClr>
                </a:solidFill>
                <a:latin typeface="Calibri"/>
                <a:cs typeface="Calibri"/>
              </a:rPr>
              <a:t>l</a:t>
            </a:r>
            <a:r>
              <a:rPr lang="tr-TR" sz="1800" b="1" dirty="0" err="1">
                <a:solidFill>
                  <a:schemeClr val="tx1">
                    <a:lumMod val="75000"/>
                    <a:lumOff val="25000"/>
                  </a:schemeClr>
                </a:solidFill>
                <a:latin typeface="Calibri"/>
                <a:cs typeface="Calibri"/>
              </a:rPr>
              <a:t>uslararası</a:t>
            </a:r>
            <a:r>
              <a:rPr lang="tr-TR" sz="1800" b="1" dirty="0">
                <a:solidFill>
                  <a:schemeClr val="tx1">
                    <a:lumMod val="75000"/>
                    <a:lumOff val="25000"/>
                  </a:schemeClr>
                </a:solidFill>
                <a:latin typeface="Calibri"/>
                <a:cs typeface="Calibri"/>
              </a:rPr>
              <a:t> Koruma Kanununa</a:t>
            </a:r>
            <a:r>
              <a:rPr lang="tr-TR" sz="1800" dirty="0">
                <a:solidFill>
                  <a:schemeClr val="tx1">
                    <a:lumMod val="75000"/>
                    <a:lumOff val="25000"/>
                  </a:schemeClr>
                </a:solidFill>
                <a:latin typeface="Calibri"/>
                <a:cs typeface="Calibri"/>
              </a:rPr>
              <a:t> göre </a:t>
            </a:r>
          </a:p>
          <a:p>
            <a:pPr algn="l"/>
            <a:r>
              <a:rPr lang="tr-TR" sz="1800" i="1" dirty="0">
                <a:solidFill>
                  <a:schemeClr val="tx1">
                    <a:lumMod val="75000"/>
                    <a:lumOff val="25000"/>
                  </a:schemeClr>
                </a:solidFill>
                <a:latin typeface="Calibri"/>
                <a:cs typeface="Calibri"/>
              </a:rPr>
              <a:t>‘ülkesinden ayrılmaya zorlanmış, ayrıldığı ülkeye geri dönemeyen, acil ve geçici koruma bulmak amacıyla kitlesel olarak sınırlarımıza gelen veya sınırlarımızı geçen yabancılara </a:t>
            </a:r>
            <a:r>
              <a:rPr lang="tr-TR" sz="1800" b="1" i="1" dirty="0">
                <a:solidFill>
                  <a:schemeClr val="tx1">
                    <a:lumMod val="75000"/>
                    <a:lumOff val="25000"/>
                  </a:schemeClr>
                </a:solidFill>
                <a:latin typeface="Calibri"/>
                <a:cs typeface="Calibri"/>
              </a:rPr>
              <a:t>geçici koruma </a:t>
            </a:r>
            <a:r>
              <a:rPr lang="tr-TR" sz="1800" i="1" dirty="0">
                <a:solidFill>
                  <a:schemeClr val="tx1">
                    <a:lumMod val="75000"/>
                    <a:lumOff val="25000"/>
                  </a:schemeClr>
                </a:solidFill>
                <a:latin typeface="Calibri"/>
                <a:cs typeface="Calibri"/>
              </a:rPr>
              <a:t>sağlanabilir’ </a:t>
            </a:r>
            <a:r>
              <a:rPr lang="tr-TR" sz="1800" dirty="0">
                <a:solidFill>
                  <a:schemeClr val="tx1">
                    <a:lumMod val="75000"/>
                    <a:lumOff val="25000"/>
                  </a:schemeClr>
                </a:solidFill>
                <a:latin typeface="Calibri"/>
                <a:cs typeface="Calibri"/>
              </a:rPr>
              <a:t>(Md. 91)</a:t>
            </a:r>
            <a:endParaRPr lang="en-US" sz="180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340275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00599A"/>
                </a:solidFill>
              </a:rPr>
              <a:t>Yabancıların</a:t>
            </a:r>
            <a:r>
              <a:rPr lang="en-US" sz="2600" b="1" dirty="0" smtClean="0">
                <a:solidFill>
                  <a:srgbClr val="00599A"/>
                </a:solidFill>
              </a:rPr>
              <a:t> </a:t>
            </a:r>
            <a:r>
              <a:rPr lang="en-US" sz="2600" b="1" dirty="0" err="1" smtClean="0">
                <a:solidFill>
                  <a:srgbClr val="00599A"/>
                </a:solidFill>
              </a:rPr>
              <a:t>Türkiye’de</a:t>
            </a:r>
            <a:r>
              <a:rPr lang="en-US" sz="2600" b="1" dirty="0" smtClean="0">
                <a:solidFill>
                  <a:srgbClr val="00599A"/>
                </a:solidFill>
              </a:rPr>
              <a:t> </a:t>
            </a:r>
            <a:r>
              <a:rPr lang="en-US" sz="2600" b="1" dirty="0" err="1" smtClean="0">
                <a:solidFill>
                  <a:srgbClr val="00599A"/>
                </a:solidFill>
              </a:rPr>
              <a:t>Evlenmeleri</a:t>
            </a:r>
            <a:endParaRPr lang="en-US" sz="2600" b="1" dirty="0">
              <a:solidFill>
                <a:srgbClr val="00599A"/>
              </a:solidFill>
            </a:endParaRPr>
          </a:p>
        </p:txBody>
      </p:sp>
      <p:sp>
        <p:nvSpPr>
          <p:cNvPr id="4" name="Subtitle 2"/>
          <p:cNvSpPr>
            <a:spLocks noGrp="1"/>
          </p:cNvSpPr>
          <p:nvPr>
            <p:ph type="subTitle" idx="1"/>
          </p:nvPr>
        </p:nvSpPr>
        <p:spPr>
          <a:xfrm>
            <a:off x="256117" y="1345563"/>
            <a:ext cx="8612716" cy="517104"/>
          </a:xfrm>
        </p:spPr>
        <p:txBody>
          <a:bodyPr>
            <a:noAutofit/>
          </a:bodyPr>
          <a:lstStyle/>
          <a:p>
            <a:pPr algn="l">
              <a:lnSpc>
                <a:spcPct val="110000"/>
              </a:lnSpc>
            </a:pPr>
            <a:r>
              <a:rPr lang="en-US" sz="1800" b="1" dirty="0">
                <a:solidFill>
                  <a:schemeClr val="tx1">
                    <a:lumMod val="75000"/>
                    <a:lumOff val="25000"/>
                  </a:schemeClr>
                </a:solidFill>
                <a:latin typeface="Calibri"/>
                <a:cs typeface="Calibri"/>
              </a:rPr>
              <a:t>5718 </a:t>
            </a:r>
            <a:r>
              <a:rPr lang="en-US" sz="1800" b="1" dirty="0" err="1">
                <a:solidFill>
                  <a:schemeClr val="tx1">
                    <a:lumMod val="75000"/>
                    <a:lumOff val="25000"/>
                  </a:schemeClr>
                </a:solidFill>
                <a:latin typeface="Calibri"/>
                <a:cs typeface="Calibri"/>
              </a:rPr>
              <a:t>Sayılı</a:t>
            </a:r>
            <a:r>
              <a:rPr lang="en-US" sz="1800" b="1" dirty="0">
                <a:solidFill>
                  <a:schemeClr val="tx1">
                    <a:lumMod val="75000"/>
                    <a:lumOff val="25000"/>
                  </a:schemeClr>
                </a:solidFill>
                <a:latin typeface="Calibri"/>
                <a:cs typeface="Calibri"/>
              </a:rPr>
              <a:t> MİLLETLERARASI ÖZEL HUKUK VE USUL HUKUKU HAKKINDA KANUN</a:t>
            </a:r>
            <a:r>
              <a:rPr lang="tr-TR" sz="1800" b="1" dirty="0">
                <a:solidFill>
                  <a:schemeClr val="tx1">
                    <a:lumMod val="75000"/>
                    <a:lumOff val="25000"/>
                  </a:schemeClr>
                </a:solidFill>
                <a:latin typeface="Calibri"/>
                <a:cs typeface="Calibri"/>
              </a:rPr>
              <a:t>:</a:t>
            </a:r>
            <a:endParaRPr lang="en-US" sz="1800" b="1" dirty="0">
              <a:solidFill>
                <a:schemeClr val="tx1">
                  <a:lumMod val="75000"/>
                  <a:lumOff val="25000"/>
                </a:schemeClr>
              </a:solidFill>
              <a:latin typeface="Calibri"/>
              <a:cs typeface="Calibri"/>
            </a:endParaRP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Türkiye’deki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tüm</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mültecilerin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evlilik</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usullerinde</a:t>
            </a:r>
            <a:r>
              <a:rPr lang="en-US" sz="1800" dirty="0">
                <a:solidFill>
                  <a:schemeClr val="tx1">
                    <a:lumMod val="75000"/>
                    <a:lumOff val="25000"/>
                  </a:schemeClr>
                </a:solidFill>
                <a:latin typeface="Calibri"/>
                <a:cs typeface="Calibri"/>
              </a:rPr>
              <a:t> </a:t>
            </a:r>
            <a:r>
              <a:rPr lang="tr-TR" sz="1800" dirty="0">
                <a:solidFill>
                  <a:schemeClr val="tx1">
                    <a:lumMod val="75000"/>
                    <a:lumOff val="25000"/>
                  </a:schemeClr>
                </a:solidFill>
                <a:latin typeface="Calibri"/>
                <a:cs typeface="Calibri"/>
              </a:rPr>
              <a:t>T</a:t>
            </a:r>
            <a:r>
              <a:rPr lang="en-US" sz="1800" dirty="0" err="1">
                <a:solidFill>
                  <a:schemeClr val="tx1">
                    <a:lumMod val="75000"/>
                    <a:lumOff val="25000"/>
                  </a:schemeClr>
                </a:solidFill>
                <a:latin typeface="Calibri"/>
                <a:cs typeface="Calibri"/>
              </a:rPr>
              <a:t>ürkiye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hukuku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geçerlidir</a:t>
            </a:r>
            <a:r>
              <a:rPr lang="tr-TR" sz="1800" dirty="0">
                <a:solidFill>
                  <a:schemeClr val="tx1">
                    <a:lumMod val="75000"/>
                    <a:lumOff val="25000"/>
                  </a:schemeClr>
                </a:solidFill>
                <a:latin typeface="Calibri"/>
                <a:cs typeface="Calibri"/>
              </a:rPr>
              <a:t>.</a:t>
            </a:r>
          </a:p>
          <a:p>
            <a:pPr marL="285750" indent="-285750" algn="l">
              <a:lnSpc>
                <a:spcPct val="110000"/>
              </a:lnSpc>
              <a:buFont typeface="Arial"/>
              <a:buChar char="•"/>
            </a:pPr>
            <a:r>
              <a:rPr lang="en-US" sz="1800" i="1" dirty="0" err="1">
                <a:solidFill>
                  <a:schemeClr val="tx1">
                    <a:lumMod val="75000"/>
                    <a:lumOff val="25000"/>
                  </a:schemeClr>
                </a:solidFill>
                <a:latin typeface="Calibri"/>
                <a:cs typeface="Calibri"/>
              </a:rPr>
              <a:t>İkamet</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yerlerinin</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hukuku</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yoksa</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ortak</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ikametlerinin</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hukuku</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yoksa</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evliliğin</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olduğu</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sırada</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bulundukları</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ülkenin</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hukuku</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vatansız</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kişiler</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ve</a:t>
            </a:r>
            <a:r>
              <a:rPr lang="en-US" sz="1800" i="1" dirty="0">
                <a:solidFill>
                  <a:schemeClr val="tx1">
                    <a:lumMod val="75000"/>
                    <a:lumOff val="25000"/>
                  </a:schemeClr>
                </a:solidFill>
                <a:latin typeface="Calibri"/>
                <a:cs typeface="Calibri"/>
              </a:rPr>
              <a:t> MÜLTECİLER </a:t>
            </a:r>
            <a:r>
              <a:rPr lang="en-US" sz="1800" i="1" dirty="0" err="1">
                <a:solidFill>
                  <a:schemeClr val="tx1">
                    <a:lumMod val="75000"/>
                    <a:lumOff val="25000"/>
                  </a:schemeClr>
                </a:solidFill>
                <a:latin typeface="Calibri"/>
                <a:cs typeface="Calibri"/>
              </a:rPr>
              <a:t>için</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geçerlidir</a:t>
            </a:r>
            <a:r>
              <a:rPr lang="en-US" sz="1800" i="1" dirty="0">
                <a:solidFill>
                  <a:schemeClr val="tx1">
                    <a:lumMod val="75000"/>
                    <a:lumOff val="25000"/>
                  </a:schemeClr>
                </a:solidFill>
                <a:latin typeface="Calibri"/>
                <a:cs typeface="Calibri"/>
              </a:rPr>
              <a:t> (</a:t>
            </a:r>
            <a:r>
              <a:rPr lang="en-US" sz="1800" i="1" dirty="0" err="1">
                <a:solidFill>
                  <a:schemeClr val="tx1">
                    <a:lumMod val="75000"/>
                    <a:lumOff val="25000"/>
                  </a:schemeClr>
                </a:solidFill>
                <a:latin typeface="Calibri"/>
                <a:cs typeface="Calibri"/>
              </a:rPr>
              <a:t>Madde</a:t>
            </a:r>
            <a:r>
              <a:rPr lang="en-US" sz="1800" i="1" dirty="0">
                <a:solidFill>
                  <a:schemeClr val="tx1">
                    <a:lumMod val="75000"/>
                    <a:lumOff val="25000"/>
                  </a:schemeClr>
                </a:solidFill>
                <a:latin typeface="Calibri"/>
                <a:cs typeface="Calibri"/>
              </a:rPr>
              <a:t> 4).</a:t>
            </a: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Kamu</a:t>
            </a:r>
            <a:r>
              <a:rPr lang="en-US" sz="1800" dirty="0">
                <a:solidFill>
                  <a:schemeClr val="tx1">
                    <a:lumMod val="75000"/>
                    <a:lumOff val="25000"/>
                  </a:schemeClr>
                </a:solidFill>
                <a:latin typeface="Calibri"/>
                <a:cs typeface="Calibri"/>
              </a:rPr>
              <a:t> d</a:t>
            </a:r>
            <a:r>
              <a:rPr lang="tr-TR" sz="1800" dirty="0">
                <a:solidFill>
                  <a:schemeClr val="tx1">
                    <a:lumMod val="75000"/>
                    <a:lumOff val="25000"/>
                  </a:schemeClr>
                </a:solidFill>
                <a:latin typeface="Calibri"/>
                <a:cs typeface="Calibri"/>
              </a:rPr>
              <a:t>üzenine aykırı hükümler uygulanamaz </a:t>
            </a:r>
            <a:r>
              <a:rPr lang="en-US" sz="1800" dirty="0">
                <a:solidFill>
                  <a:schemeClr val="tx1">
                    <a:lumMod val="75000"/>
                    <a:lumOff val="25000"/>
                  </a:schemeClr>
                </a:solidFill>
                <a:latin typeface="Calibri"/>
                <a:cs typeface="Calibri"/>
              </a:rPr>
              <a:t>(</a:t>
            </a:r>
            <a:r>
              <a:rPr lang="en-US" sz="1800" dirty="0" err="1">
                <a:solidFill>
                  <a:schemeClr val="tx1">
                    <a:lumMod val="75000"/>
                    <a:lumOff val="25000"/>
                  </a:schemeClr>
                </a:solidFill>
                <a:latin typeface="Calibri"/>
                <a:cs typeface="Calibri"/>
              </a:rPr>
              <a:t>Madde</a:t>
            </a:r>
            <a:r>
              <a:rPr lang="en-US" sz="1800" dirty="0">
                <a:solidFill>
                  <a:schemeClr val="tx1">
                    <a:lumMod val="75000"/>
                    <a:lumOff val="25000"/>
                  </a:schemeClr>
                </a:solidFill>
                <a:latin typeface="Calibri"/>
                <a:cs typeface="Calibri"/>
              </a:rPr>
              <a:t> 5)</a:t>
            </a:r>
          </a:p>
          <a:p>
            <a:pPr marL="285750" indent="-285750" algn="l">
              <a:lnSpc>
                <a:spcPct val="110000"/>
              </a:lnSpc>
              <a:buFont typeface="Arial"/>
              <a:buChar char="•"/>
            </a:pPr>
            <a:r>
              <a:rPr lang="en-US" sz="1800" dirty="0" err="1">
                <a:solidFill>
                  <a:schemeClr val="tx1">
                    <a:lumMod val="75000"/>
                    <a:lumOff val="25000"/>
                  </a:schemeClr>
                </a:solidFill>
                <a:latin typeface="Calibri"/>
                <a:cs typeface="Calibri"/>
              </a:rPr>
              <a:t>Evliliğin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şekline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yapıldığı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ülke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hukuku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uygulanır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Madde</a:t>
            </a:r>
            <a:r>
              <a:rPr lang="en-US" sz="1800" dirty="0">
                <a:solidFill>
                  <a:schemeClr val="tx1">
                    <a:lumMod val="75000"/>
                    <a:lumOff val="25000"/>
                  </a:schemeClr>
                </a:solidFill>
                <a:latin typeface="Calibri"/>
                <a:cs typeface="Calibri"/>
              </a:rPr>
              <a:t> 13 )</a:t>
            </a:r>
          </a:p>
        </p:txBody>
      </p:sp>
      <p:sp>
        <p:nvSpPr>
          <p:cNvPr id="6" name="Rectangle 5"/>
          <p:cNvSpPr/>
          <p:nvPr/>
        </p:nvSpPr>
        <p:spPr>
          <a:xfrm>
            <a:off x="0" y="5924355"/>
            <a:ext cx="9144000" cy="66632"/>
          </a:xfrm>
          <a:prstGeom prst="rect">
            <a:avLst/>
          </a:prstGeom>
          <a:solidFill>
            <a:srgbClr val="00599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498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7772400" cy="444853"/>
          </a:xfrm>
        </p:spPr>
        <p:txBody>
          <a:bodyPr>
            <a:noAutofit/>
          </a:bodyPr>
          <a:lstStyle/>
          <a:p>
            <a:r>
              <a:rPr lang="tr-TR" sz="3600" b="1" dirty="0" smtClean="0">
                <a:solidFill>
                  <a:srgbClr val="E13716"/>
                </a:solidFill>
              </a:rPr>
              <a:t>ÖZET</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542925" y="1404633"/>
            <a:ext cx="8058150" cy="4424167"/>
          </a:xfrm>
        </p:spPr>
        <p:txBody>
          <a:bodyPr>
            <a:normAutofit fontScale="92500" lnSpcReduction="20000"/>
          </a:bodyPr>
          <a:lstStyle/>
          <a:p>
            <a:pPr marL="457200" indent="-457200" algn="l">
              <a:buFont typeface="Wingdings" panose="05000000000000000000" pitchFamily="2" charset="2"/>
              <a:buChar char="ü"/>
            </a:pPr>
            <a:r>
              <a:rPr lang="tr-TR" dirty="0" smtClean="0">
                <a:solidFill>
                  <a:schemeClr val="tx1"/>
                </a:solidFill>
              </a:rPr>
              <a:t>Türkiye’de evlilikte yaş ve irade kıstasları esastır ve herhangi bir tereddüt halinde mahkemenin (Aile Mahkemesi) müdahalesi gerekir.</a:t>
            </a:r>
          </a:p>
          <a:p>
            <a:pPr marL="457200" indent="-457200" algn="l">
              <a:buFont typeface="Wingdings" panose="05000000000000000000" pitchFamily="2" charset="2"/>
              <a:buChar char="ü"/>
            </a:pPr>
            <a:r>
              <a:rPr lang="tr-TR" dirty="0" smtClean="0">
                <a:solidFill>
                  <a:schemeClr val="tx1"/>
                </a:solidFill>
              </a:rPr>
              <a:t>Resmi nikah asıldır. Dini nikah ihtiyaridir ve sonuç doğurmaz.</a:t>
            </a:r>
          </a:p>
          <a:p>
            <a:pPr marL="457200" indent="-457200" algn="l">
              <a:buFont typeface="Wingdings" panose="05000000000000000000" pitchFamily="2" charset="2"/>
              <a:buChar char="ü"/>
            </a:pPr>
            <a:r>
              <a:rPr lang="tr-TR" dirty="0" smtClean="0">
                <a:solidFill>
                  <a:schemeClr val="tx1"/>
                </a:solidFill>
              </a:rPr>
              <a:t>Aynı kurallar mülteciler/UA koruma/geçici koruma altındaki kişiler için de geçerlidir.</a:t>
            </a:r>
          </a:p>
          <a:p>
            <a:pPr marL="457200" indent="-457200" algn="l">
              <a:buFont typeface="Wingdings" panose="05000000000000000000" pitchFamily="2" charset="2"/>
              <a:buChar char="ü"/>
            </a:pPr>
            <a:r>
              <a:rPr lang="tr-TR" dirty="0" smtClean="0">
                <a:solidFill>
                  <a:schemeClr val="tx1"/>
                </a:solidFill>
              </a:rPr>
              <a:t>18 yaşından küçük bir kişi evlilikle ergin (reşit) olsa dahi, çocuk koruma sisteminin kapsamındadır.</a:t>
            </a:r>
            <a:endParaRPr lang="en-US" dirty="0">
              <a:solidFill>
                <a:schemeClr val="tx1"/>
              </a:solidFill>
            </a:endParaRPr>
          </a:p>
        </p:txBody>
      </p:sp>
    </p:spTree>
    <p:extLst>
      <p:ext uri="{BB962C8B-B14F-4D97-AF65-F5344CB8AC3E}">
        <p14:creationId xmlns:p14="http://schemas.microsoft.com/office/powerpoint/2010/main" val="333891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8186738" cy="444853"/>
          </a:xfrm>
        </p:spPr>
        <p:txBody>
          <a:bodyPr>
            <a:noAutofit/>
          </a:bodyPr>
          <a:lstStyle/>
          <a:p>
            <a:r>
              <a:rPr lang="tr-TR" sz="2600" b="1" dirty="0" smtClean="0">
                <a:solidFill>
                  <a:srgbClr val="E13716"/>
                </a:solidFill>
              </a:rPr>
              <a:t>ÇOCUK KORUMA SÜREÇLERİ –AKIŞ</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6" descr="Image result for asp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074" y="1265208"/>
            <a:ext cx="1294759" cy="1001578"/>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2041864" y="2321613"/>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2566074" y="2315485"/>
            <a:ext cx="1393367" cy="212365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Arial" panose="020B0604020202020204" pitchFamily="34" charset="0"/>
              <a:buChar char="•"/>
            </a:pPr>
            <a:r>
              <a:rPr lang="tr-TR" sz="1200" b="1" dirty="0" smtClean="0">
                <a:solidFill>
                  <a:srgbClr val="00B050"/>
                </a:solidFill>
              </a:rPr>
              <a:t>İlk değerlendirme</a:t>
            </a:r>
          </a:p>
          <a:p>
            <a:pPr marL="171450" indent="-171450">
              <a:buFont typeface="Arial" panose="020B0604020202020204" pitchFamily="34" charset="0"/>
              <a:buChar char="•"/>
            </a:pPr>
            <a:r>
              <a:rPr lang="tr-TR" sz="1200" b="1" dirty="0" smtClean="0">
                <a:solidFill>
                  <a:schemeClr val="accent5">
                    <a:lumMod val="75000"/>
                  </a:schemeClr>
                </a:solidFill>
              </a:rPr>
              <a:t>Koruma kararı</a:t>
            </a:r>
            <a:r>
              <a:rPr lang="tr-TR" sz="1200" b="1" i="1" dirty="0" smtClean="0"/>
              <a:t>(gerekiyorsa Mülki amir onayıyla)</a:t>
            </a:r>
          </a:p>
          <a:p>
            <a:pPr marL="171450" indent="-171450">
              <a:buFont typeface="Arial" panose="020B0604020202020204" pitchFamily="34" charset="0"/>
              <a:buChar char="•"/>
            </a:pPr>
            <a:r>
              <a:rPr lang="tr-TR" sz="1200" b="1" dirty="0" smtClean="0">
                <a:solidFill>
                  <a:srgbClr val="7030A0"/>
                </a:solidFill>
              </a:rPr>
              <a:t>İlgili hizmetlere yönlendirme </a:t>
            </a:r>
            <a:r>
              <a:rPr lang="tr-TR" sz="1200" b="1" dirty="0" smtClean="0"/>
              <a:t>(ŞNT, SED, GİGM, </a:t>
            </a:r>
            <a:r>
              <a:rPr lang="tr-TR" sz="1200" b="1" dirty="0" err="1" smtClean="0"/>
              <a:t>STKlar</a:t>
            </a:r>
            <a:r>
              <a:rPr lang="tr-TR" sz="1200" b="1" dirty="0" smtClean="0"/>
              <a:t> vs.)</a:t>
            </a:r>
            <a:endParaRPr lang="en-US" sz="1200" b="1" dirty="0"/>
          </a:p>
        </p:txBody>
      </p:sp>
      <p:sp>
        <p:nvSpPr>
          <p:cNvPr id="10" name="Right Arrow 9"/>
          <p:cNvSpPr/>
          <p:nvPr/>
        </p:nvSpPr>
        <p:spPr>
          <a:xfrm>
            <a:off x="4154750" y="2321613"/>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4803248" y="2459217"/>
            <a:ext cx="1393366" cy="338554"/>
          </a:xfrm>
          <a:prstGeom prst="rect">
            <a:avLst/>
          </a:prstGeom>
          <a:noFill/>
        </p:spPr>
        <p:txBody>
          <a:bodyPr wrap="square" rtlCol="0">
            <a:spAutoFit/>
          </a:bodyPr>
          <a:lstStyle/>
          <a:p>
            <a:r>
              <a:rPr lang="tr-TR" sz="1600" dirty="0" smtClean="0">
                <a:solidFill>
                  <a:schemeClr val="accent6">
                    <a:lumMod val="75000"/>
                  </a:schemeClr>
                </a:solidFill>
              </a:rPr>
              <a:t>Çocuk hakimi</a:t>
            </a:r>
            <a:endParaRPr lang="en-US" sz="1600" dirty="0">
              <a:solidFill>
                <a:schemeClr val="accent6">
                  <a:lumMod val="75000"/>
                </a:schemeClr>
              </a:solidFill>
            </a:endParaRPr>
          </a:p>
        </p:txBody>
      </p:sp>
      <p:sp>
        <p:nvSpPr>
          <p:cNvPr id="13" name="TextBox 12"/>
          <p:cNvSpPr txBox="1"/>
          <p:nvPr/>
        </p:nvSpPr>
        <p:spPr>
          <a:xfrm>
            <a:off x="4803247" y="2800119"/>
            <a:ext cx="1393367"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Arial" panose="020B0604020202020204" pitchFamily="34" charset="0"/>
              <a:buChar char="•"/>
            </a:pPr>
            <a:r>
              <a:rPr lang="tr-TR" sz="1200" b="1" dirty="0" smtClean="0">
                <a:solidFill>
                  <a:srgbClr val="00B050"/>
                </a:solidFill>
              </a:rPr>
              <a:t>Ek değerlendirme (gerekiyorsa)</a:t>
            </a:r>
          </a:p>
          <a:p>
            <a:pPr marL="171450" indent="-171450">
              <a:buFont typeface="Arial" panose="020B0604020202020204" pitchFamily="34" charset="0"/>
              <a:buChar char="•"/>
            </a:pPr>
            <a:r>
              <a:rPr lang="tr-TR" sz="1200" b="1" dirty="0" smtClean="0">
                <a:solidFill>
                  <a:srgbClr val="00B050"/>
                </a:solidFill>
              </a:rPr>
              <a:t>AKK </a:t>
            </a:r>
          </a:p>
          <a:p>
            <a:pPr marL="171450" indent="-171450">
              <a:buFont typeface="Arial" panose="020B0604020202020204" pitchFamily="34" charset="0"/>
              <a:buChar char="•"/>
            </a:pPr>
            <a:r>
              <a:rPr lang="tr-TR" sz="1200" b="1" dirty="0" smtClean="0">
                <a:solidFill>
                  <a:schemeClr val="accent5">
                    <a:lumMod val="75000"/>
                  </a:schemeClr>
                </a:solidFill>
              </a:rPr>
              <a:t>KDT kararı</a:t>
            </a:r>
          </a:p>
          <a:p>
            <a:pPr marL="171450" indent="-171450">
              <a:buFont typeface="Arial" panose="020B0604020202020204" pitchFamily="34" charset="0"/>
              <a:buChar char="•"/>
            </a:pPr>
            <a:r>
              <a:rPr lang="tr-TR" sz="1200" b="1" dirty="0" smtClean="0">
                <a:solidFill>
                  <a:schemeClr val="accent5">
                    <a:lumMod val="75000"/>
                  </a:schemeClr>
                </a:solidFill>
              </a:rPr>
              <a:t>TMK düzenlemeleri (velayet, vesayet vs.)</a:t>
            </a:r>
          </a:p>
          <a:p>
            <a:pPr marL="171450" indent="-171450">
              <a:buFont typeface="Arial" panose="020B0604020202020204" pitchFamily="34" charset="0"/>
              <a:buChar char="•"/>
            </a:pPr>
            <a:endParaRPr lang="en-US" sz="1200" b="1" dirty="0"/>
          </a:p>
        </p:txBody>
      </p:sp>
      <p:sp>
        <p:nvSpPr>
          <p:cNvPr id="14" name="Right Arrow 13"/>
          <p:cNvSpPr/>
          <p:nvPr/>
        </p:nvSpPr>
        <p:spPr>
          <a:xfrm rot="18410029">
            <a:off x="1671367" y="4802456"/>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7513905">
            <a:off x="1939230" y="5102227"/>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p:cNvSpPr txBox="1"/>
          <p:nvPr/>
        </p:nvSpPr>
        <p:spPr>
          <a:xfrm>
            <a:off x="257416" y="4058486"/>
            <a:ext cx="1127036" cy="338554"/>
          </a:xfrm>
          <a:prstGeom prst="rect">
            <a:avLst/>
          </a:prstGeom>
          <a:noFill/>
        </p:spPr>
        <p:txBody>
          <a:bodyPr wrap="square" rtlCol="0">
            <a:spAutoFit/>
          </a:bodyPr>
          <a:lstStyle/>
          <a:p>
            <a:r>
              <a:rPr lang="tr-TR" sz="1600" dirty="0" smtClean="0">
                <a:solidFill>
                  <a:schemeClr val="accent6">
                    <a:lumMod val="75000"/>
                  </a:schemeClr>
                </a:solidFill>
              </a:rPr>
              <a:t>Adli Süreç</a:t>
            </a:r>
            <a:endParaRPr lang="en-US" sz="1600" dirty="0">
              <a:solidFill>
                <a:schemeClr val="accent6">
                  <a:lumMod val="75000"/>
                </a:schemeClr>
              </a:solidFill>
            </a:endParaRPr>
          </a:p>
        </p:txBody>
      </p:sp>
      <p:sp>
        <p:nvSpPr>
          <p:cNvPr id="17" name="TextBox 16"/>
          <p:cNvSpPr txBox="1"/>
          <p:nvPr/>
        </p:nvSpPr>
        <p:spPr>
          <a:xfrm>
            <a:off x="135683" y="4393159"/>
            <a:ext cx="1393367"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Arial" panose="020B0604020202020204" pitchFamily="34" charset="0"/>
              <a:buChar char="•"/>
            </a:pPr>
            <a:r>
              <a:rPr lang="tr-TR" sz="1200" b="1" dirty="0" smtClean="0">
                <a:solidFill>
                  <a:srgbClr val="00B050"/>
                </a:solidFill>
              </a:rPr>
              <a:t>Savcılık / Mahkemeler</a:t>
            </a:r>
          </a:p>
          <a:p>
            <a:pPr marL="171450" indent="-171450">
              <a:buFont typeface="Arial" panose="020B0604020202020204" pitchFamily="34" charset="0"/>
              <a:buChar char="•"/>
            </a:pPr>
            <a:r>
              <a:rPr lang="tr-TR" sz="1200" b="1" dirty="0" smtClean="0">
                <a:solidFill>
                  <a:srgbClr val="00B050"/>
                </a:solidFill>
              </a:rPr>
              <a:t>Çocuk dostu süreçler (ÇİM, ÇAGO)</a:t>
            </a:r>
          </a:p>
          <a:p>
            <a:pPr marL="171450" indent="-171450">
              <a:buFont typeface="Arial" panose="020B0604020202020204" pitchFamily="34" charset="0"/>
              <a:buChar char="•"/>
            </a:pPr>
            <a:r>
              <a:rPr lang="tr-TR" sz="1200" b="1" dirty="0" smtClean="0">
                <a:solidFill>
                  <a:schemeClr val="accent5">
                    <a:lumMod val="75000"/>
                  </a:schemeClr>
                </a:solidFill>
              </a:rPr>
              <a:t>ASPB/Çocuk Hakimine bildirim</a:t>
            </a:r>
          </a:p>
          <a:p>
            <a:pPr marL="171450" indent="-171450">
              <a:buFont typeface="Arial" panose="020B0604020202020204" pitchFamily="34" charset="0"/>
              <a:buChar char="•"/>
            </a:pPr>
            <a:endParaRPr lang="en-US" sz="1200" b="1" dirty="0"/>
          </a:p>
        </p:txBody>
      </p:sp>
      <p:sp>
        <p:nvSpPr>
          <p:cNvPr id="18" name="Right Arrow 17"/>
          <p:cNvSpPr/>
          <p:nvPr/>
        </p:nvSpPr>
        <p:spPr>
          <a:xfrm>
            <a:off x="6577205" y="1839631"/>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ight Arrow 18"/>
          <p:cNvSpPr/>
          <p:nvPr/>
        </p:nvSpPr>
        <p:spPr>
          <a:xfrm>
            <a:off x="6577205" y="3377314"/>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7131687" y="1564872"/>
            <a:ext cx="1851130"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tr-TR" sz="1600" b="1" dirty="0" smtClean="0">
                <a:solidFill>
                  <a:srgbClr val="7030A0"/>
                </a:solidFill>
              </a:rPr>
              <a:t>KDT uygulayan kurum</a:t>
            </a:r>
            <a:endParaRPr lang="en-US" sz="1200" b="1" dirty="0">
              <a:solidFill>
                <a:srgbClr val="7030A0"/>
              </a:solidFill>
            </a:endParaRPr>
          </a:p>
        </p:txBody>
      </p:sp>
      <p:sp>
        <p:nvSpPr>
          <p:cNvPr id="21" name="TextBox 20"/>
          <p:cNvSpPr txBox="1"/>
          <p:nvPr/>
        </p:nvSpPr>
        <p:spPr>
          <a:xfrm>
            <a:off x="7296391" y="3178762"/>
            <a:ext cx="1521723" cy="83099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tr-TR" sz="1600" dirty="0" smtClean="0">
                <a:solidFill>
                  <a:srgbClr val="00B0F0"/>
                </a:solidFill>
              </a:rPr>
              <a:t>Denetim (ÇKK 35 - İHTİYARİ)</a:t>
            </a:r>
          </a:p>
          <a:p>
            <a:r>
              <a:rPr lang="tr-TR" sz="1600" dirty="0" smtClean="0">
                <a:solidFill>
                  <a:srgbClr val="00B0F0"/>
                </a:solidFill>
              </a:rPr>
              <a:t>(ASPB/ DS)</a:t>
            </a:r>
          </a:p>
        </p:txBody>
      </p:sp>
      <p:sp>
        <p:nvSpPr>
          <p:cNvPr id="22" name="Right Arrow 21"/>
          <p:cNvSpPr/>
          <p:nvPr/>
        </p:nvSpPr>
        <p:spPr>
          <a:xfrm rot="10800000">
            <a:off x="6519909" y="2230898"/>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ight Arrow 22"/>
          <p:cNvSpPr/>
          <p:nvPr/>
        </p:nvSpPr>
        <p:spPr>
          <a:xfrm rot="10800000">
            <a:off x="6519909" y="3762306"/>
            <a:ext cx="453188" cy="2752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7192003" y="2385749"/>
            <a:ext cx="171266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anose="020B0604020202020204" pitchFamily="34" charset="0"/>
              <a:buChar char="•"/>
            </a:pPr>
            <a:r>
              <a:rPr lang="tr-TR" sz="1200" b="1" dirty="0" smtClean="0">
                <a:solidFill>
                  <a:srgbClr val="00B050"/>
                </a:solidFill>
              </a:rPr>
              <a:t>Uygulama Planı</a:t>
            </a:r>
          </a:p>
          <a:p>
            <a:pPr marL="171450" indent="-171450">
              <a:buFont typeface="Arial" panose="020B0604020202020204" pitchFamily="34" charset="0"/>
              <a:buChar char="•"/>
            </a:pPr>
            <a:r>
              <a:rPr lang="tr-TR" sz="1200" b="1" dirty="0" smtClean="0">
                <a:solidFill>
                  <a:srgbClr val="00B050"/>
                </a:solidFill>
              </a:rPr>
              <a:t>3 aylık süreç raporu</a:t>
            </a:r>
          </a:p>
        </p:txBody>
      </p:sp>
      <p:sp>
        <p:nvSpPr>
          <p:cNvPr id="25" name="Right Arrow 24"/>
          <p:cNvSpPr/>
          <p:nvPr/>
        </p:nvSpPr>
        <p:spPr>
          <a:xfrm rot="8514138">
            <a:off x="6445715" y="4589658"/>
            <a:ext cx="453188" cy="27520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ight Arrow 25"/>
          <p:cNvSpPr/>
          <p:nvPr/>
        </p:nvSpPr>
        <p:spPr>
          <a:xfrm rot="3667611">
            <a:off x="5357818" y="4642050"/>
            <a:ext cx="453188" cy="27520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ight Arrow 26"/>
          <p:cNvSpPr/>
          <p:nvPr/>
        </p:nvSpPr>
        <p:spPr>
          <a:xfrm rot="1107869">
            <a:off x="4025587" y="4704634"/>
            <a:ext cx="453188" cy="27520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3949610" y="5231450"/>
            <a:ext cx="3641577" cy="157688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tr-TR" dirty="0" smtClean="0"/>
              <a:t>İL/İLÇE ÇOCUK KORUMA KOORDİNASYON</a:t>
            </a:r>
          </a:p>
          <a:p>
            <a:pPr algn="ctr"/>
            <a:r>
              <a:rPr lang="tr-TR" dirty="0" smtClean="0"/>
              <a:t>(ÇKK KDT Yön. Md. 20)</a:t>
            </a:r>
          </a:p>
          <a:p>
            <a:pPr algn="ctr"/>
            <a:r>
              <a:rPr lang="tr-TR" dirty="0" smtClean="0"/>
              <a:t>Koordinasyon Yönergesi</a:t>
            </a:r>
            <a:endParaRPr lang="en-US" dirty="0"/>
          </a:p>
        </p:txBody>
      </p:sp>
      <p:sp>
        <p:nvSpPr>
          <p:cNvPr id="29" name="Right Arrow 28"/>
          <p:cNvSpPr/>
          <p:nvPr/>
        </p:nvSpPr>
        <p:spPr>
          <a:xfrm>
            <a:off x="3036163" y="6273518"/>
            <a:ext cx="453188" cy="27520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ight Arrow 29"/>
          <p:cNvSpPr/>
          <p:nvPr/>
        </p:nvSpPr>
        <p:spPr>
          <a:xfrm rot="2046511">
            <a:off x="1356646" y="4651815"/>
            <a:ext cx="2385769" cy="34079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120829" y="1388666"/>
            <a:ext cx="2064654" cy="249299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tr-TR" sz="1200" dirty="0" smtClean="0">
                <a:solidFill>
                  <a:schemeClr val="accent6">
                    <a:lumMod val="75000"/>
                  </a:schemeClr>
                </a:solidFill>
              </a:rPr>
              <a:t>Adli idari merciler</a:t>
            </a:r>
            <a:r>
              <a:rPr lang="en-GB" sz="1200" dirty="0" smtClean="0">
                <a:solidFill>
                  <a:schemeClr val="accent6">
                    <a:lumMod val="75000"/>
                  </a:schemeClr>
                </a:solidFill>
              </a:rPr>
              <a:t>, </a:t>
            </a:r>
            <a:endParaRPr lang="tr-TR" sz="1200" dirty="0" smtClean="0">
              <a:solidFill>
                <a:schemeClr val="accent6">
                  <a:lumMod val="75000"/>
                </a:schemeClr>
              </a:solidFill>
            </a:endParaRPr>
          </a:p>
          <a:p>
            <a:pPr marL="285750" indent="-285750">
              <a:buFont typeface="Arial" panose="020B0604020202020204" pitchFamily="34" charset="0"/>
              <a:buChar char="•"/>
            </a:pPr>
            <a:r>
              <a:rPr lang="tr-TR" sz="1200" dirty="0" smtClean="0">
                <a:solidFill>
                  <a:schemeClr val="accent6">
                    <a:lumMod val="75000"/>
                  </a:schemeClr>
                </a:solidFill>
              </a:rPr>
              <a:t>Kolluk kuvvetleri (polis – jandarma)</a:t>
            </a:r>
            <a:r>
              <a:rPr lang="en-GB" sz="1200" dirty="0" smtClean="0">
                <a:solidFill>
                  <a:schemeClr val="accent6">
                    <a:lumMod val="75000"/>
                  </a:schemeClr>
                </a:solidFill>
              </a:rPr>
              <a:t>, </a:t>
            </a:r>
            <a:endParaRPr lang="tr-TR" sz="1200" dirty="0" smtClean="0">
              <a:solidFill>
                <a:schemeClr val="accent6">
                  <a:lumMod val="75000"/>
                </a:schemeClr>
              </a:solidFill>
            </a:endParaRPr>
          </a:p>
          <a:p>
            <a:pPr marL="285750" indent="-285750">
              <a:buFont typeface="Arial" panose="020B0604020202020204" pitchFamily="34" charset="0"/>
              <a:buChar char="•"/>
            </a:pPr>
            <a:r>
              <a:rPr lang="tr-TR" sz="1200" dirty="0" smtClean="0">
                <a:solidFill>
                  <a:schemeClr val="accent6">
                    <a:lumMod val="75000"/>
                  </a:schemeClr>
                </a:solidFill>
              </a:rPr>
              <a:t>Sağlık ve eğitim çalışanları</a:t>
            </a:r>
          </a:p>
          <a:p>
            <a:pPr marL="285750" indent="-285750">
              <a:buFont typeface="Arial" panose="020B0604020202020204" pitchFamily="34" charset="0"/>
              <a:buChar char="•"/>
            </a:pPr>
            <a:r>
              <a:rPr lang="tr-TR" sz="1200" b="1" dirty="0" err="1" smtClean="0">
                <a:solidFill>
                  <a:schemeClr val="accent6">
                    <a:lumMod val="75000"/>
                  </a:schemeClr>
                </a:solidFill>
              </a:rPr>
              <a:t>STKlar</a:t>
            </a:r>
            <a:endParaRPr lang="tr-TR" sz="1200" b="1" dirty="0" smtClean="0">
              <a:solidFill>
                <a:schemeClr val="accent6">
                  <a:lumMod val="75000"/>
                </a:schemeClr>
              </a:solidFill>
            </a:endParaRPr>
          </a:p>
          <a:p>
            <a:pPr marL="285750" indent="-285750">
              <a:buFont typeface="Arial" panose="020B0604020202020204" pitchFamily="34" charset="0"/>
              <a:buChar char="•"/>
            </a:pPr>
            <a:r>
              <a:rPr lang="tr-TR" sz="1200" dirty="0" smtClean="0">
                <a:solidFill>
                  <a:schemeClr val="accent5">
                    <a:lumMod val="75000"/>
                  </a:schemeClr>
                </a:solidFill>
              </a:rPr>
              <a:t>Diğer kamu kurum ve kuruluş çalışanları</a:t>
            </a:r>
          </a:p>
          <a:p>
            <a:pPr marL="285750" indent="-285750">
              <a:buFont typeface="Arial" panose="020B0604020202020204" pitchFamily="34" charset="0"/>
              <a:buChar char="•"/>
            </a:pPr>
            <a:r>
              <a:rPr lang="tr-TR" sz="1200" dirty="0" smtClean="0">
                <a:solidFill>
                  <a:schemeClr val="accent5">
                    <a:lumMod val="75000"/>
                  </a:schemeClr>
                </a:solidFill>
              </a:rPr>
              <a:t>Muhtarlar</a:t>
            </a:r>
          </a:p>
          <a:p>
            <a:pPr marL="285750" indent="-285750">
              <a:buFont typeface="Arial" panose="020B0604020202020204" pitchFamily="34" charset="0"/>
              <a:buChar char="•"/>
            </a:pPr>
            <a:r>
              <a:rPr lang="tr-TR" sz="1200" dirty="0" smtClean="0">
                <a:solidFill>
                  <a:schemeClr val="accent5">
                    <a:lumMod val="75000"/>
                  </a:schemeClr>
                </a:solidFill>
              </a:rPr>
              <a:t>Çocuğun korunma ihtiyacını öğrenen diğer ilgililer</a:t>
            </a:r>
          </a:p>
          <a:p>
            <a:pPr marL="285750" indent="-285750">
              <a:buFont typeface="Arial" panose="020B0604020202020204" pitchFamily="34" charset="0"/>
              <a:buChar char="•"/>
            </a:pPr>
            <a:r>
              <a:rPr lang="tr-TR" sz="1200" dirty="0" smtClean="0">
                <a:solidFill>
                  <a:schemeClr val="accent4">
                    <a:lumMod val="75000"/>
                  </a:schemeClr>
                </a:solidFill>
              </a:rPr>
              <a:t>Yerel ve idari merciler</a:t>
            </a:r>
            <a:r>
              <a:rPr lang="en-US" sz="1200" dirty="0" smtClean="0">
                <a:solidFill>
                  <a:schemeClr val="accent4">
                    <a:lumMod val="75000"/>
                  </a:schemeClr>
                </a:solidFill>
              </a:rPr>
              <a:t>, </a:t>
            </a:r>
            <a:endParaRPr lang="tr-TR" sz="1200" dirty="0" smtClean="0">
              <a:solidFill>
                <a:schemeClr val="accent4">
                  <a:lumMod val="75000"/>
                </a:schemeClr>
              </a:solidFill>
            </a:endParaRPr>
          </a:p>
        </p:txBody>
      </p:sp>
      <p:sp>
        <p:nvSpPr>
          <p:cNvPr id="32" name="TextBox 31"/>
          <p:cNvSpPr txBox="1"/>
          <p:nvPr/>
        </p:nvSpPr>
        <p:spPr>
          <a:xfrm>
            <a:off x="7192003" y="4037514"/>
            <a:ext cx="1712668"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anose="020B0604020202020204" pitchFamily="34" charset="0"/>
              <a:buChar char="•"/>
            </a:pPr>
            <a:r>
              <a:rPr lang="tr-TR" sz="1200" b="1" dirty="0" smtClean="0">
                <a:solidFill>
                  <a:srgbClr val="00B050"/>
                </a:solidFill>
              </a:rPr>
              <a:t>Uygulama Planı</a:t>
            </a:r>
          </a:p>
          <a:p>
            <a:pPr marL="171450" indent="-171450">
              <a:buFont typeface="Arial" panose="020B0604020202020204" pitchFamily="34" charset="0"/>
              <a:buChar char="•"/>
            </a:pPr>
            <a:r>
              <a:rPr lang="tr-TR" sz="1200" b="1" dirty="0" smtClean="0">
                <a:solidFill>
                  <a:srgbClr val="00B050"/>
                </a:solidFill>
              </a:rPr>
              <a:t>3 aylık süreç raporu</a:t>
            </a: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844" y="1319170"/>
            <a:ext cx="1145659" cy="1126670"/>
          </a:xfrm>
          <a:prstGeom prst="rect">
            <a:avLst/>
          </a:prstGeom>
        </p:spPr>
      </p:pic>
    </p:spTree>
    <p:extLst>
      <p:ext uri="{BB962C8B-B14F-4D97-AF65-F5344CB8AC3E}">
        <p14:creationId xmlns:p14="http://schemas.microsoft.com/office/powerpoint/2010/main" val="104856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2000"/>
                                        <p:tgtEl>
                                          <p:spTgt spid="3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heel(1)">
                                      <p:cBhvr>
                                        <p:cTn id="19" dur="2000"/>
                                        <p:tgtEl>
                                          <p:spTgt spid="2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8186738" cy="444853"/>
          </a:xfrm>
        </p:spPr>
        <p:txBody>
          <a:bodyPr>
            <a:noAutofit/>
          </a:bodyPr>
          <a:lstStyle/>
          <a:p>
            <a:r>
              <a:rPr lang="tr-TR" sz="2600" b="1" dirty="0" smtClean="0">
                <a:solidFill>
                  <a:srgbClr val="E13716"/>
                </a:solidFill>
              </a:rPr>
              <a:t>ÇOCUK KORUMA SÜREÇLERİ - TESPİT</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94446" y="3585394"/>
            <a:ext cx="285750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4400" dirty="0" smtClean="0">
                <a:latin typeface="Impact" panose="020B0806030902050204" pitchFamily="34" charset="0"/>
              </a:rPr>
              <a:t>KİM TESPİT EDECEK?</a:t>
            </a:r>
          </a:p>
        </p:txBody>
      </p:sp>
      <p:pic>
        <p:nvPicPr>
          <p:cNvPr id="7" name="Picture 2" descr="Image result for ident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46" y="138120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79756" y="2347132"/>
            <a:ext cx="4546677" cy="2585323"/>
          </a:xfrm>
          <a:prstGeom prst="rect">
            <a:avLst/>
          </a:prstGeom>
          <a:noFill/>
        </p:spPr>
        <p:txBody>
          <a:bodyPr wrap="square" rtlCol="0">
            <a:spAutoFit/>
          </a:bodyPr>
          <a:lstStyle/>
          <a:p>
            <a:pPr marL="285750" indent="-285750">
              <a:buFont typeface="Arial" panose="020B0604020202020204" pitchFamily="34" charset="0"/>
              <a:buChar char="•"/>
            </a:pPr>
            <a:r>
              <a:rPr lang="tr-TR" dirty="0" smtClean="0">
                <a:solidFill>
                  <a:schemeClr val="accent6">
                    <a:lumMod val="75000"/>
                  </a:schemeClr>
                </a:solidFill>
              </a:rPr>
              <a:t>Adli idari merciler</a:t>
            </a:r>
            <a:r>
              <a:rPr lang="en-GB" dirty="0" smtClean="0">
                <a:solidFill>
                  <a:schemeClr val="accent6">
                    <a:lumMod val="75000"/>
                  </a:schemeClr>
                </a:solidFill>
              </a:rPr>
              <a:t>, </a:t>
            </a:r>
            <a:endParaRPr lang="tr-TR" dirty="0" smtClean="0">
              <a:solidFill>
                <a:schemeClr val="accent6">
                  <a:lumMod val="75000"/>
                </a:schemeClr>
              </a:solidFill>
            </a:endParaRPr>
          </a:p>
          <a:p>
            <a:pPr marL="285750" indent="-285750">
              <a:buFont typeface="Arial" panose="020B0604020202020204" pitchFamily="34" charset="0"/>
              <a:buChar char="•"/>
            </a:pPr>
            <a:r>
              <a:rPr lang="tr-TR" dirty="0" smtClean="0">
                <a:solidFill>
                  <a:schemeClr val="accent6">
                    <a:lumMod val="75000"/>
                  </a:schemeClr>
                </a:solidFill>
              </a:rPr>
              <a:t>Kolluk kuvvetleri (polis – jandarma)</a:t>
            </a:r>
            <a:r>
              <a:rPr lang="en-GB" dirty="0" smtClean="0">
                <a:solidFill>
                  <a:schemeClr val="accent6">
                    <a:lumMod val="75000"/>
                  </a:schemeClr>
                </a:solidFill>
              </a:rPr>
              <a:t>, </a:t>
            </a:r>
            <a:endParaRPr lang="tr-TR" dirty="0" smtClean="0">
              <a:solidFill>
                <a:schemeClr val="accent6">
                  <a:lumMod val="75000"/>
                </a:schemeClr>
              </a:solidFill>
            </a:endParaRPr>
          </a:p>
          <a:p>
            <a:pPr marL="285750" indent="-285750">
              <a:buFont typeface="Arial" panose="020B0604020202020204" pitchFamily="34" charset="0"/>
              <a:buChar char="•"/>
            </a:pPr>
            <a:r>
              <a:rPr lang="tr-TR" dirty="0" smtClean="0">
                <a:solidFill>
                  <a:schemeClr val="accent6">
                    <a:lumMod val="75000"/>
                  </a:schemeClr>
                </a:solidFill>
              </a:rPr>
              <a:t>Sağlık ve eğitim çalışanları</a:t>
            </a:r>
          </a:p>
          <a:p>
            <a:pPr marL="285750" indent="-285750">
              <a:buFont typeface="Arial" panose="020B0604020202020204" pitchFamily="34" charset="0"/>
              <a:buChar char="•"/>
            </a:pPr>
            <a:r>
              <a:rPr lang="tr-TR" b="1" dirty="0" err="1" smtClean="0">
                <a:solidFill>
                  <a:schemeClr val="accent6">
                    <a:lumMod val="75000"/>
                  </a:schemeClr>
                </a:solidFill>
              </a:rPr>
              <a:t>STKlar</a:t>
            </a:r>
            <a:endParaRPr lang="tr-TR" b="1" dirty="0" smtClean="0">
              <a:solidFill>
                <a:schemeClr val="accent6">
                  <a:lumMod val="75000"/>
                </a:schemeClr>
              </a:solidFill>
            </a:endParaRPr>
          </a:p>
          <a:p>
            <a:pPr marL="285750" indent="-285750">
              <a:buFont typeface="Arial" panose="020B0604020202020204" pitchFamily="34" charset="0"/>
              <a:buChar char="•"/>
            </a:pPr>
            <a:r>
              <a:rPr lang="tr-TR" dirty="0" smtClean="0">
                <a:solidFill>
                  <a:schemeClr val="accent5">
                    <a:lumMod val="75000"/>
                  </a:schemeClr>
                </a:solidFill>
              </a:rPr>
              <a:t>Diğer kamu kurum ve kuruluş çalışanları</a:t>
            </a:r>
          </a:p>
          <a:p>
            <a:pPr marL="285750" indent="-285750">
              <a:buFont typeface="Arial" panose="020B0604020202020204" pitchFamily="34" charset="0"/>
              <a:buChar char="•"/>
            </a:pPr>
            <a:r>
              <a:rPr lang="tr-TR" dirty="0" smtClean="0">
                <a:solidFill>
                  <a:schemeClr val="accent5">
                    <a:lumMod val="75000"/>
                  </a:schemeClr>
                </a:solidFill>
              </a:rPr>
              <a:t>Muhtarlar</a:t>
            </a:r>
          </a:p>
          <a:p>
            <a:pPr marL="285750" indent="-285750">
              <a:buFont typeface="Arial" panose="020B0604020202020204" pitchFamily="34" charset="0"/>
              <a:buChar char="•"/>
            </a:pPr>
            <a:r>
              <a:rPr lang="tr-TR" dirty="0" smtClean="0">
                <a:solidFill>
                  <a:schemeClr val="accent5">
                    <a:lumMod val="75000"/>
                  </a:schemeClr>
                </a:solidFill>
              </a:rPr>
              <a:t>Çocuğun korunma ihtiyacını öğrenen diğer ilgililer</a:t>
            </a:r>
          </a:p>
          <a:p>
            <a:pPr marL="285750" indent="-285750">
              <a:buFont typeface="Arial" panose="020B0604020202020204" pitchFamily="34" charset="0"/>
              <a:buChar char="•"/>
            </a:pPr>
            <a:r>
              <a:rPr lang="tr-TR" dirty="0" smtClean="0">
                <a:solidFill>
                  <a:schemeClr val="accent4">
                    <a:lumMod val="75000"/>
                  </a:schemeClr>
                </a:solidFill>
              </a:rPr>
              <a:t>Yerel ve idari merciler</a:t>
            </a:r>
            <a:r>
              <a:rPr lang="en-US" dirty="0" smtClean="0">
                <a:solidFill>
                  <a:schemeClr val="accent4">
                    <a:lumMod val="75000"/>
                  </a:schemeClr>
                </a:solidFill>
              </a:rPr>
              <a:t>, </a:t>
            </a:r>
            <a:endParaRPr lang="tr-TR" dirty="0" smtClean="0">
              <a:solidFill>
                <a:schemeClr val="accent4">
                  <a:lumMod val="75000"/>
                </a:schemeClr>
              </a:solidFill>
            </a:endParaRPr>
          </a:p>
        </p:txBody>
      </p:sp>
      <p:sp>
        <p:nvSpPr>
          <p:cNvPr id="10" name="Rectangle 9"/>
          <p:cNvSpPr/>
          <p:nvPr/>
        </p:nvSpPr>
        <p:spPr>
          <a:xfrm>
            <a:off x="2987401" y="5116980"/>
            <a:ext cx="5885137" cy="707886"/>
          </a:xfrm>
          <a:prstGeom prst="rect">
            <a:avLst/>
          </a:prstGeom>
          <a:noFill/>
        </p:spPr>
        <p:txBody>
          <a:bodyPr wrap="none" lIns="91440" tIns="45720" rIns="91440" bIns="45720">
            <a:spAutoFit/>
          </a:bodyPr>
          <a:lstStyle/>
          <a:p>
            <a:pPr algn="ctr"/>
            <a:r>
              <a:rPr lang="tr-TR" sz="4000" b="1" cap="none" spc="0" dirty="0" smtClean="0">
                <a:ln w="22225">
                  <a:solidFill>
                    <a:schemeClr val="accent2"/>
                  </a:solidFill>
                  <a:prstDash val="solid"/>
                </a:ln>
                <a:solidFill>
                  <a:schemeClr val="accent2">
                    <a:lumMod val="40000"/>
                    <a:lumOff val="60000"/>
                  </a:schemeClr>
                </a:solidFill>
                <a:effectLst/>
              </a:rPr>
              <a:t>BİLDİRİMLE YÜKÜMLÜDÜR</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11" name="TextBox 10"/>
          <p:cNvSpPr txBox="1"/>
          <p:nvPr/>
        </p:nvSpPr>
        <p:spPr>
          <a:xfrm>
            <a:off x="3480330" y="1423802"/>
            <a:ext cx="409321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Tx/>
              <a:buChar char="-"/>
            </a:pPr>
            <a:r>
              <a:rPr lang="tr-TR" dirty="0" smtClean="0">
                <a:solidFill>
                  <a:schemeClr val="accent6">
                    <a:lumMod val="75000"/>
                  </a:schemeClr>
                </a:solidFill>
              </a:rPr>
              <a:t>ÇKK </a:t>
            </a:r>
            <a:r>
              <a:rPr lang="tr-TR" dirty="0" err="1" smtClean="0">
                <a:solidFill>
                  <a:schemeClr val="accent6">
                    <a:lumMod val="75000"/>
                  </a:schemeClr>
                </a:solidFill>
              </a:rPr>
              <a:t>md.</a:t>
            </a:r>
            <a:r>
              <a:rPr lang="tr-TR" dirty="0" smtClean="0">
                <a:solidFill>
                  <a:schemeClr val="accent6">
                    <a:lumMod val="75000"/>
                  </a:schemeClr>
                </a:solidFill>
              </a:rPr>
              <a:t> 6</a:t>
            </a:r>
          </a:p>
          <a:p>
            <a:pPr marL="285750" indent="-285750">
              <a:buFontTx/>
              <a:buChar char="-"/>
            </a:pPr>
            <a:r>
              <a:rPr lang="tr-TR" dirty="0" smtClean="0">
                <a:solidFill>
                  <a:schemeClr val="accent5">
                    <a:lumMod val="75000"/>
                  </a:schemeClr>
                </a:solidFill>
              </a:rPr>
              <a:t>ÇKK KDT Yön. </a:t>
            </a:r>
            <a:r>
              <a:rPr lang="tr-TR" dirty="0" err="1" smtClean="0">
                <a:solidFill>
                  <a:schemeClr val="accent5">
                    <a:lumMod val="75000"/>
                  </a:schemeClr>
                </a:solidFill>
              </a:rPr>
              <a:t>md.</a:t>
            </a:r>
            <a:r>
              <a:rPr lang="tr-TR" dirty="0" smtClean="0">
                <a:solidFill>
                  <a:schemeClr val="accent5">
                    <a:lumMod val="75000"/>
                  </a:schemeClr>
                </a:solidFill>
              </a:rPr>
              <a:t> 6</a:t>
            </a:r>
          </a:p>
          <a:p>
            <a:pPr marL="285750" indent="-285750">
              <a:buFontTx/>
              <a:buChar char="-"/>
            </a:pPr>
            <a:r>
              <a:rPr lang="tr-TR" dirty="0" smtClean="0">
                <a:solidFill>
                  <a:schemeClr val="accent4">
                    <a:lumMod val="75000"/>
                  </a:schemeClr>
                </a:solidFill>
              </a:rPr>
              <a:t>SHK </a:t>
            </a:r>
            <a:r>
              <a:rPr lang="tr-TR" dirty="0" err="1" smtClean="0">
                <a:solidFill>
                  <a:schemeClr val="accent4">
                    <a:lumMod val="75000"/>
                  </a:schemeClr>
                </a:solidFill>
              </a:rPr>
              <a:t>md.</a:t>
            </a:r>
            <a:r>
              <a:rPr lang="tr-TR" dirty="0" smtClean="0">
                <a:solidFill>
                  <a:schemeClr val="accent4">
                    <a:lumMod val="75000"/>
                  </a:schemeClr>
                </a:solidFill>
              </a:rPr>
              <a:t> 21</a:t>
            </a:r>
          </a:p>
        </p:txBody>
      </p:sp>
    </p:spTree>
    <p:extLst>
      <p:ext uri="{BB962C8B-B14F-4D97-AF65-F5344CB8AC3E}">
        <p14:creationId xmlns:p14="http://schemas.microsoft.com/office/powerpoint/2010/main" val="1163325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8186738" cy="444853"/>
          </a:xfrm>
        </p:spPr>
        <p:txBody>
          <a:bodyPr>
            <a:noAutofit/>
          </a:bodyPr>
          <a:lstStyle/>
          <a:p>
            <a:r>
              <a:rPr lang="tr-TR" sz="2600" b="1" dirty="0" smtClean="0">
                <a:solidFill>
                  <a:srgbClr val="E13716"/>
                </a:solidFill>
              </a:rPr>
              <a:t>NEREYİ ARAYACAĞIM???</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mage result for asp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169" y="1478484"/>
            <a:ext cx="3013023" cy="14707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466168" y="3076594"/>
            <a:ext cx="4093216" cy="175432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Tx/>
              <a:buChar char="-"/>
            </a:pPr>
            <a:r>
              <a:rPr lang="tr-TR" dirty="0" smtClean="0"/>
              <a:t>ÇKK </a:t>
            </a:r>
            <a:r>
              <a:rPr lang="tr-TR" dirty="0" err="1" smtClean="0"/>
              <a:t>md.</a:t>
            </a:r>
            <a:r>
              <a:rPr lang="tr-TR" dirty="0" smtClean="0"/>
              <a:t> 6</a:t>
            </a:r>
          </a:p>
          <a:p>
            <a:pPr marL="285750" indent="-285750">
              <a:buFontTx/>
              <a:buChar char="-"/>
            </a:pPr>
            <a:r>
              <a:rPr lang="tr-TR" dirty="0" smtClean="0"/>
              <a:t>ÇKK KDT Yön. Md. 6</a:t>
            </a:r>
          </a:p>
          <a:p>
            <a:pPr marL="285750" indent="-285750">
              <a:buFontTx/>
              <a:buChar char="-"/>
            </a:pPr>
            <a:r>
              <a:rPr lang="tr-TR" dirty="0" smtClean="0"/>
              <a:t>633 sayılı KHK </a:t>
            </a:r>
            <a:r>
              <a:rPr lang="tr-TR" dirty="0" err="1" smtClean="0"/>
              <a:t>md.</a:t>
            </a:r>
            <a:r>
              <a:rPr lang="tr-TR" dirty="0" smtClean="0"/>
              <a:t> 35 (</a:t>
            </a:r>
            <a:r>
              <a:rPr lang="tr-TR" dirty="0" err="1" smtClean="0"/>
              <a:t>SHCEK’e</a:t>
            </a:r>
            <a:r>
              <a:rPr lang="tr-TR" dirty="0" smtClean="0"/>
              <a:t> yapılan atıflar)</a:t>
            </a:r>
          </a:p>
          <a:p>
            <a:pPr marL="285750" indent="-285750">
              <a:buFontTx/>
              <a:buChar char="-"/>
            </a:pPr>
            <a:r>
              <a:rPr lang="tr-TR" dirty="0" smtClean="0"/>
              <a:t>SHK </a:t>
            </a:r>
            <a:r>
              <a:rPr lang="tr-TR" dirty="0" err="1" smtClean="0"/>
              <a:t>md.</a:t>
            </a:r>
            <a:r>
              <a:rPr lang="tr-TR" dirty="0" smtClean="0"/>
              <a:t> 21 (halen «Kurum» demekte; </a:t>
            </a:r>
            <a:r>
              <a:rPr lang="tr-TR" dirty="0" err="1" smtClean="0"/>
              <a:t>ASPB’yi</a:t>
            </a:r>
            <a:r>
              <a:rPr lang="tr-TR" dirty="0" smtClean="0"/>
              <a:t> kastediyor)</a:t>
            </a:r>
          </a:p>
        </p:txBody>
      </p:sp>
      <p:sp>
        <p:nvSpPr>
          <p:cNvPr id="10" name="Right Arrow 9"/>
          <p:cNvSpPr/>
          <p:nvPr/>
        </p:nvSpPr>
        <p:spPr>
          <a:xfrm rot="9659839">
            <a:off x="3295396" y="4191130"/>
            <a:ext cx="935391" cy="5859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3150024">
            <a:off x="5858536" y="5057768"/>
            <a:ext cx="933631" cy="5859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5400000">
            <a:off x="4125437" y="5093570"/>
            <a:ext cx="935126" cy="5859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0393" y="4226345"/>
            <a:ext cx="268516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1600" b="1" dirty="0" smtClean="0"/>
              <a:t>ASPB İl Müdürlüğü</a:t>
            </a:r>
          </a:p>
          <a:p>
            <a:pPr algn="ctr"/>
            <a:r>
              <a:rPr lang="tr-TR" sz="1600" dirty="0" smtClean="0"/>
              <a:t>(ÇKK KDT Yön.)</a:t>
            </a:r>
            <a:endParaRPr lang="tr-TR" sz="1600" dirty="0"/>
          </a:p>
        </p:txBody>
      </p:sp>
      <p:sp>
        <p:nvSpPr>
          <p:cNvPr id="14" name="TextBox 13"/>
          <p:cNvSpPr txBox="1"/>
          <p:nvPr/>
        </p:nvSpPr>
        <p:spPr>
          <a:xfrm>
            <a:off x="3123585" y="6136334"/>
            <a:ext cx="268516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1600" b="1" dirty="0" smtClean="0"/>
              <a:t>SHM</a:t>
            </a:r>
          </a:p>
          <a:p>
            <a:pPr algn="ctr"/>
            <a:r>
              <a:rPr lang="tr-TR" sz="1600" dirty="0" smtClean="0"/>
              <a:t>(SHM Yön.) </a:t>
            </a:r>
            <a:endParaRPr lang="tr-TR" sz="1600" dirty="0"/>
          </a:p>
        </p:txBody>
      </p:sp>
      <p:sp>
        <p:nvSpPr>
          <p:cNvPr id="15" name="TextBox 14"/>
          <p:cNvSpPr txBox="1"/>
          <p:nvPr/>
        </p:nvSpPr>
        <p:spPr>
          <a:xfrm>
            <a:off x="6899128" y="5138298"/>
            <a:ext cx="1804177"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1600" b="1" dirty="0" smtClean="0"/>
              <a:t>ALO 183 </a:t>
            </a:r>
            <a:r>
              <a:rPr lang="tr-TR" sz="1600" dirty="0" smtClean="0"/>
              <a:t>(2014/5 Genelge)</a:t>
            </a:r>
            <a:endParaRPr lang="tr-TR" sz="1600" dirty="0"/>
          </a:p>
        </p:txBody>
      </p:sp>
      <p:pic>
        <p:nvPicPr>
          <p:cNvPr id="16" name="Picture 15" descr="phone-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91" y="1311763"/>
            <a:ext cx="3179083" cy="3327260"/>
          </a:xfrm>
          <a:prstGeom prst="rect">
            <a:avLst/>
          </a:prstGeom>
        </p:spPr>
      </p:pic>
    </p:spTree>
    <p:extLst>
      <p:ext uri="{BB962C8B-B14F-4D97-AF65-F5344CB8AC3E}">
        <p14:creationId xmlns:p14="http://schemas.microsoft.com/office/powerpoint/2010/main" val="4199499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8186738" cy="444853"/>
          </a:xfrm>
        </p:spPr>
        <p:txBody>
          <a:bodyPr>
            <a:noAutofit/>
          </a:bodyPr>
          <a:lstStyle/>
          <a:p>
            <a:r>
              <a:rPr lang="tr-TR" sz="2600" b="1" dirty="0" smtClean="0">
                <a:solidFill>
                  <a:srgbClr val="E13716"/>
                </a:solidFill>
              </a:rPr>
              <a:t>KİMİ ARAYACAĞIM??? (alternatif)</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057275" y="3984786"/>
            <a:ext cx="4093216"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tr-TR" b="1" dirty="0" smtClean="0"/>
              <a:t>ÇKK </a:t>
            </a:r>
            <a:r>
              <a:rPr lang="tr-TR" b="1" dirty="0" err="1" smtClean="0"/>
              <a:t>md.</a:t>
            </a:r>
            <a:r>
              <a:rPr lang="tr-TR" b="1" dirty="0" smtClean="0"/>
              <a:t> 7</a:t>
            </a:r>
          </a:p>
        </p:txBody>
      </p:sp>
      <p:sp>
        <p:nvSpPr>
          <p:cNvPr id="7" name="TextBox 6"/>
          <p:cNvSpPr txBox="1"/>
          <p:nvPr/>
        </p:nvSpPr>
        <p:spPr>
          <a:xfrm>
            <a:off x="2084975" y="1824588"/>
            <a:ext cx="2450237" cy="523220"/>
          </a:xfrm>
          <a:prstGeom prst="rect">
            <a:avLst/>
          </a:prstGeom>
          <a:noFill/>
        </p:spPr>
        <p:txBody>
          <a:bodyPr wrap="square" rtlCol="0">
            <a:spAutoFit/>
          </a:bodyPr>
          <a:lstStyle/>
          <a:p>
            <a:r>
              <a:rPr lang="tr-TR" sz="2800" dirty="0" smtClean="0">
                <a:solidFill>
                  <a:schemeClr val="accent6">
                    <a:lumMod val="75000"/>
                  </a:schemeClr>
                </a:solidFill>
              </a:rPr>
              <a:t>ALTERNATİF:</a:t>
            </a:r>
            <a:endParaRPr lang="en-US" sz="2800" dirty="0">
              <a:solidFill>
                <a:schemeClr val="accent6">
                  <a:lumMod val="75000"/>
                </a:schemeClr>
              </a:solidFill>
            </a:endParaRPr>
          </a:p>
        </p:txBody>
      </p:sp>
      <p:sp>
        <p:nvSpPr>
          <p:cNvPr id="10" name="TextBox 9"/>
          <p:cNvSpPr txBox="1"/>
          <p:nvPr/>
        </p:nvSpPr>
        <p:spPr>
          <a:xfrm>
            <a:off x="831593" y="2360126"/>
            <a:ext cx="5047345" cy="523220"/>
          </a:xfrm>
          <a:prstGeom prst="rect">
            <a:avLst/>
          </a:prstGeom>
          <a:noFill/>
        </p:spPr>
        <p:txBody>
          <a:bodyPr wrap="square" rtlCol="0">
            <a:spAutoFit/>
          </a:bodyPr>
          <a:lstStyle/>
          <a:p>
            <a:r>
              <a:rPr lang="tr-TR" sz="2800" dirty="0" smtClean="0">
                <a:solidFill>
                  <a:schemeClr val="accent6">
                    <a:lumMod val="75000"/>
                  </a:schemeClr>
                </a:solidFill>
              </a:rPr>
              <a:t>Çocuk Hâkimi/ Çocuk Savcılığı</a:t>
            </a:r>
            <a:endParaRPr lang="en-US" sz="2800" dirty="0">
              <a:solidFill>
                <a:schemeClr val="accent6">
                  <a:lumMod val="75000"/>
                </a:schemeClr>
              </a:solidFill>
            </a:endParaRPr>
          </a:p>
        </p:txBody>
      </p:sp>
      <p:sp>
        <p:nvSpPr>
          <p:cNvPr id="11" name="Rectangle 10"/>
          <p:cNvSpPr/>
          <p:nvPr/>
        </p:nvSpPr>
        <p:spPr>
          <a:xfrm>
            <a:off x="1057275" y="4372360"/>
            <a:ext cx="6995703" cy="1200329"/>
          </a:xfrm>
          <a:prstGeom prst="rect">
            <a:avLst/>
          </a:prstGeom>
        </p:spPr>
        <p:txBody>
          <a:bodyPr wrap="square">
            <a:spAutoFit/>
          </a:bodyPr>
          <a:lstStyle/>
          <a:p>
            <a:r>
              <a:rPr lang="tr-TR" dirty="0"/>
              <a:t>Çocuklar hakkında koruyucu ve destekleyici tedbir kararı; çocuğun anası, babası, vasisi, bakım ve gözetiminden sorumlu kimse, Sosyal Hizmetler ve Çocuk Esirgeme Kurumu ve </a:t>
            </a:r>
            <a:r>
              <a:rPr lang="tr-TR" b="1" u="sng" dirty="0"/>
              <a:t>Cumhuriyet savcısının istemi üzerine veya </a:t>
            </a:r>
            <a:r>
              <a:rPr lang="tr-TR" b="1" u="sng" dirty="0" err="1"/>
              <a:t>re'sen</a:t>
            </a:r>
            <a:r>
              <a:rPr lang="tr-TR" b="1" u="sng" dirty="0"/>
              <a:t> çocuk hâkimi tarafından alınabilir.</a:t>
            </a:r>
            <a:endParaRPr lang="en-US" b="1" i="1" u="sng"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650" y="1382852"/>
            <a:ext cx="3017247" cy="2967237"/>
          </a:xfrm>
          <a:prstGeom prst="rect">
            <a:avLst/>
          </a:prstGeom>
        </p:spPr>
      </p:pic>
    </p:spTree>
    <p:extLst>
      <p:ext uri="{BB962C8B-B14F-4D97-AF65-F5344CB8AC3E}">
        <p14:creationId xmlns:p14="http://schemas.microsoft.com/office/powerpoint/2010/main" val="650848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8186738" cy="444853"/>
          </a:xfrm>
        </p:spPr>
        <p:txBody>
          <a:bodyPr>
            <a:noAutofit/>
          </a:bodyPr>
          <a:lstStyle/>
          <a:p>
            <a:r>
              <a:rPr lang="tr-TR" sz="2600" b="1" dirty="0">
                <a:solidFill>
                  <a:srgbClr val="E13716"/>
                </a:solidFill>
              </a:rPr>
              <a:t>ÇOCUK KORUMA SÜREÇLERİ - </a:t>
            </a:r>
            <a:r>
              <a:rPr lang="tr-TR" sz="2600" b="1" dirty="0" smtClean="0">
                <a:solidFill>
                  <a:srgbClr val="E13716"/>
                </a:solidFill>
              </a:rPr>
              <a:t>DEĞERLENDİRME</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Diagram 5"/>
          <p:cNvGraphicFramePr/>
          <p:nvPr>
            <p:extLst>
              <p:ext uri="{D42A27DB-BD31-4B8C-83A1-F6EECF244321}">
                <p14:modId xmlns:p14="http://schemas.microsoft.com/office/powerpoint/2010/main" val="1179881111"/>
              </p:ext>
            </p:extLst>
          </p:nvPr>
        </p:nvGraphicFramePr>
        <p:xfrm>
          <a:off x="508986" y="1397000"/>
          <a:ext cx="8126027"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2560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13716"/>
                </a:solidFill>
              </a:rPr>
              <a:t>İlgili</a:t>
            </a:r>
            <a:r>
              <a:rPr lang="en-US" sz="2600" b="1" dirty="0" smtClean="0">
                <a:solidFill>
                  <a:srgbClr val="E13716"/>
                </a:solidFill>
              </a:rPr>
              <a:t> </a:t>
            </a:r>
            <a:r>
              <a:rPr lang="en-US" sz="2600" b="1" dirty="0" err="1" smtClean="0">
                <a:solidFill>
                  <a:srgbClr val="E13716"/>
                </a:solidFill>
              </a:rPr>
              <a:t>Diğer</a:t>
            </a:r>
            <a:r>
              <a:rPr lang="en-US" sz="2600" b="1" dirty="0" smtClean="0">
                <a:solidFill>
                  <a:srgbClr val="E13716"/>
                </a:solidFill>
              </a:rPr>
              <a:t> </a:t>
            </a:r>
            <a:r>
              <a:rPr lang="en-US" sz="2600" b="1" dirty="0" err="1" smtClean="0">
                <a:solidFill>
                  <a:srgbClr val="E13716"/>
                </a:solidFill>
              </a:rPr>
              <a:t>Mevzuat</a:t>
            </a:r>
            <a:endParaRPr lang="en-US" sz="2600" b="1" dirty="0">
              <a:solidFill>
                <a:srgbClr val="E13716"/>
              </a:solidFill>
            </a:endParaRPr>
          </a:p>
        </p:txBody>
      </p:sp>
      <p:sp>
        <p:nvSpPr>
          <p:cNvPr id="4" name="Subtitle 2"/>
          <p:cNvSpPr>
            <a:spLocks noGrp="1"/>
          </p:cNvSpPr>
          <p:nvPr>
            <p:ph type="subTitle" idx="1"/>
          </p:nvPr>
        </p:nvSpPr>
        <p:spPr>
          <a:xfrm>
            <a:off x="256117" y="1345563"/>
            <a:ext cx="8336703" cy="4549354"/>
          </a:xfrm>
        </p:spPr>
        <p:txBody>
          <a:bodyPr>
            <a:noAutofit/>
          </a:bodyPr>
          <a:lstStyle/>
          <a:p>
            <a:pPr marL="285750" indent="-285750" algn="l">
              <a:lnSpc>
                <a:spcPct val="110000"/>
              </a:lnSpc>
              <a:buFont typeface="Arial"/>
              <a:buChar char="•"/>
            </a:pPr>
            <a:endParaRPr lang="tr-TR" sz="1800" dirty="0" smtClean="0">
              <a:solidFill>
                <a:srgbClr val="E13716"/>
              </a:solidFill>
              <a:latin typeface="Calibri"/>
              <a:cs typeface="Calibri"/>
            </a:endParaRPr>
          </a:p>
          <a:p>
            <a:pPr marL="285750" indent="-285750" algn="l">
              <a:lnSpc>
                <a:spcPct val="110000"/>
              </a:lnSpc>
              <a:buFont typeface="Arial"/>
              <a:buChar char="•"/>
            </a:pPr>
            <a:r>
              <a:rPr lang="tr-TR" sz="1800" b="1" dirty="0" smtClean="0">
                <a:solidFill>
                  <a:srgbClr val="E13716"/>
                </a:solidFill>
                <a:latin typeface="Calibri"/>
                <a:cs typeface="Calibri"/>
              </a:rPr>
              <a:t>Türk </a:t>
            </a:r>
            <a:r>
              <a:rPr lang="tr-TR" sz="1800" b="1" dirty="0">
                <a:solidFill>
                  <a:srgbClr val="E13716"/>
                </a:solidFill>
                <a:latin typeface="Calibri"/>
                <a:cs typeface="Calibri"/>
              </a:rPr>
              <a:t>Medeni Kanunu </a:t>
            </a:r>
            <a:r>
              <a:rPr lang="tr-TR" sz="1800" dirty="0">
                <a:solidFill>
                  <a:schemeClr val="tx1">
                    <a:lumMod val="75000"/>
                    <a:lumOff val="25000"/>
                  </a:schemeClr>
                </a:solidFill>
                <a:latin typeface="Calibri"/>
                <a:cs typeface="Calibri"/>
              </a:rPr>
              <a:t>(TMK)</a:t>
            </a:r>
          </a:p>
          <a:p>
            <a:pPr marL="285750" indent="-285750" algn="l">
              <a:lnSpc>
                <a:spcPct val="110000"/>
              </a:lnSpc>
              <a:buFont typeface="Arial"/>
              <a:buChar char="•"/>
            </a:pPr>
            <a:r>
              <a:rPr lang="tr-TR" sz="1800" b="1" dirty="0">
                <a:solidFill>
                  <a:srgbClr val="E13716"/>
                </a:solidFill>
                <a:latin typeface="Calibri"/>
                <a:cs typeface="Calibri"/>
              </a:rPr>
              <a:t>Ailenin Korunması ve Kadına Karşı Şiddetin Önlenmesine Dair Kanun</a:t>
            </a:r>
            <a:r>
              <a:rPr lang="tr-TR" sz="1800" dirty="0">
                <a:solidFill>
                  <a:srgbClr val="E13716"/>
                </a:solidFill>
                <a:latin typeface="Calibri"/>
                <a:cs typeface="Calibri"/>
              </a:rPr>
              <a:t> </a:t>
            </a:r>
            <a:r>
              <a:rPr lang="tr-TR" sz="1800" dirty="0">
                <a:solidFill>
                  <a:schemeClr val="tx1">
                    <a:lumMod val="75000"/>
                    <a:lumOff val="25000"/>
                  </a:schemeClr>
                </a:solidFill>
                <a:latin typeface="Calibri"/>
                <a:cs typeface="Calibri"/>
              </a:rPr>
              <a:t>(6284 s. K.)</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Danışmanlık Tedbiri Kararlarının Uygulama Usul ve Esasları Hakkında Tebliğ</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Denetimli Serbestlik Hizmetleri Kanunu (DSK)</a:t>
            </a:r>
          </a:p>
          <a:p>
            <a:pPr marL="285750" indent="-285750" algn="l">
              <a:lnSpc>
                <a:spcPct val="110000"/>
              </a:lnSpc>
              <a:buFont typeface="Arial"/>
              <a:buChar char="•"/>
            </a:pPr>
            <a:r>
              <a:rPr lang="tr-TR" sz="1800" b="1" dirty="0">
                <a:solidFill>
                  <a:srgbClr val="E13716"/>
                </a:solidFill>
                <a:latin typeface="Calibri"/>
                <a:cs typeface="Calibri"/>
              </a:rPr>
              <a:t>Türk Ceza Kanunu </a:t>
            </a:r>
            <a:r>
              <a:rPr lang="tr-TR" sz="1800" dirty="0">
                <a:solidFill>
                  <a:schemeClr val="tx1">
                    <a:lumMod val="75000"/>
                    <a:lumOff val="25000"/>
                  </a:schemeClr>
                </a:solidFill>
                <a:latin typeface="Calibri"/>
                <a:cs typeface="Calibri"/>
              </a:rPr>
              <a:t>(TCK)</a:t>
            </a:r>
          </a:p>
          <a:p>
            <a:pPr marL="285750" indent="-285750" algn="l">
              <a:lnSpc>
                <a:spcPct val="110000"/>
              </a:lnSpc>
              <a:buFont typeface="Arial"/>
              <a:buChar char="•"/>
            </a:pPr>
            <a:r>
              <a:rPr lang="tr-TR" sz="1800" dirty="0">
                <a:solidFill>
                  <a:schemeClr val="tx1">
                    <a:lumMod val="75000"/>
                    <a:lumOff val="25000"/>
                  </a:schemeClr>
                </a:solidFill>
                <a:latin typeface="Calibri"/>
                <a:cs typeface="Calibri"/>
              </a:rPr>
              <a:t>Ceza Muhakemesi Kanunu (CMK</a:t>
            </a:r>
            <a:r>
              <a:rPr lang="tr-TR" sz="1800" dirty="0" smtClean="0">
                <a:solidFill>
                  <a:schemeClr val="tx1">
                    <a:lumMod val="75000"/>
                    <a:lumOff val="25000"/>
                  </a:schemeClr>
                </a:solidFill>
                <a:latin typeface="Calibri"/>
                <a:cs typeface="Calibri"/>
              </a:rPr>
              <a:t>)</a:t>
            </a:r>
          </a:p>
          <a:p>
            <a:pPr marL="285750" indent="-285750" algn="l">
              <a:lnSpc>
                <a:spcPct val="110000"/>
              </a:lnSpc>
              <a:buFont typeface="Arial"/>
              <a:buChar char="•"/>
            </a:pPr>
            <a:r>
              <a:rPr lang="tr-TR" sz="1800" dirty="0" smtClean="0">
                <a:solidFill>
                  <a:schemeClr val="tx1">
                    <a:lumMod val="75000"/>
                    <a:lumOff val="25000"/>
                  </a:schemeClr>
                </a:solidFill>
                <a:latin typeface="Calibri"/>
                <a:cs typeface="Calibri"/>
              </a:rPr>
              <a:t>…</a:t>
            </a:r>
            <a:endParaRPr lang="en-US" sz="1800" dirty="0">
              <a:solidFill>
                <a:schemeClr val="tx1">
                  <a:lumMod val="75000"/>
                  <a:lumOff val="25000"/>
                </a:schemeClr>
              </a:solidFill>
              <a:latin typeface="Calibri"/>
              <a:cs typeface="Calibri"/>
            </a:endParaRPr>
          </a:p>
        </p:txBody>
      </p:sp>
      <p:sp>
        <p:nvSpPr>
          <p:cNvPr id="6" name="Rectangle 5"/>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934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256117" y="1345563"/>
            <a:ext cx="8336703" cy="2644354"/>
          </a:xfrm>
        </p:spPr>
        <p:txBody>
          <a:bodyPr>
            <a:noAutofit/>
          </a:bodyPr>
          <a:lstStyle/>
          <a:p>
            <a:pPr marL="285750" indent="-285750" algn="l">
              <a:buFont typeface="Arial"/>
              <a:buChar char="•"/>
            </a:pPr>
            <a:endParaRPr lang="tr-TR" sz="1800" dirty="0" smtClean="0">
              <a:solidFill>
                <a:schemeClr val="tx1">
                  <a:lumMod val="75000"/>
                  <a:lumOff val="25000"/>
                </a:schemeClr>
              </a:solidFill>
              <a:ea typeface="Times New Roman"/>
              <a:cs typeface="Calibri"/>
            </a:endParaRPr>
          </a:p>
          <a:p>
            <a:pPr marL="285750" indent="-285750" algn="l">
              <a:buFont typeface="Arial"/>
              <a:buChar char="•"/>
            </a:pPr>
            <a:r>
              <a:rPr lang="tr-TR" sz="2200" dirty="0" smtClean="0">
                <a:solidFill>
                  <a:schemeClr val="tx1">
                    <a:lumMod val="75000"/>
                    <a:lumOff val="25000"/>
                  </a:schemeClr>
                </a:solidFill>
                <a:ea typeface="Times New Roman"/>
                <a:cs typeface="Calibri"/>
              </a:rPr>
              <a:t>Korunmaya </a:t>
            </a:r>
            <a:r>
              <a:rPr lang="tr-TR" sz="2200" dirty="0">
                <a:solidFill>
                  <a:schemeClr val="tx1">
                    <a:lumMod val="75000"/>
                    <a:lumOff val="25000"/>
                  </a:schemeClr>
                </a:solidFill>
                <a:ea typeface="Times New Roman"/>
                <a:cs typeface="Calibri"/>
              </a:rPr>
              <a:t>ihtiyacı olan çocuk </a:t>
            </a:r>
            <a:r>
              <a:rPr lang="tr-TR" sz="2200" b="1" dirty="0">
                <a:solidFill>
                  <a:srgbClr val="44A869"/>
                </a:solidFill>
                <a:ea typeface="Times New Roman"/>
                <a:cs typeface="Calibri"/>
              </a:rPr>
              <a:t>– Korunma Kararı (KK)</a:t>
            </a:r>
            <a:r>
              <a:rPr lang="tr-TR" sz="2200" dirty="0">
                <a:solidFill>
                  <a:srgbClr val="44A869"/>
                </a:solidFill>
                <a:ea typeface="Times New Roman"/>
                <a:cs typeface="Calibri"/>
              </a:rPr>
              <a:t> </a:t>
            </a:r>
            <a:r>
              <a:rPr lang="tr-TR" sz="1800" dirty="0">
                <a:ea typeface="Times New Roman"/>
                <a:cs typeface="Calibri"/>
              </a:rPr>
              <a:t>(SHK </a:t>
            </a:r>
            <a:r>
              <a:rPr lang="tr-TR" sz="1800" dirty="0" err="1">
                <a:ea typeface="Times New Roman"/>
                <a:cs typeface="Calibri"/>
              </a:rPr>
              <a:t>md.</a:t>
            </a:r>
            <a:r>
              <a:rPr lang="tr-TR" sz="1800" dirty="0">
                <a:ea typeface="Times New Roman"/>
                <a:cs typeface="Calibri"/>
              </a:rPr>
              <a:t> 22)</a:t>
            </a:r>
          </a:p>
          <a:p>
            <a:pPr marL="285750" indent="-285750" algn="l">
              <a:buFont typeface="Arial"/>
              <a:buChar char="•"/>
            </a:pPr>
            <a:r>
              <a:rPr lang="tr-TR" sz="2200" b="1" dirty="0">
                <a:solidFill>
                  <a:srgbClr val="44A869"/>
                </a:solidFill>
                <a:cs typeface="Calibri"/>
              </a:rPr>
              <a:t>Acil Koruma Kararı (AKK) </a:t>
            </a:r>
            <a:r>
              <a:rPr lang="tr-TR" sz="1800" dirty="0">
                <a:ea typeface="Times New Roman"/>
                <a:cs typeface="Calibri"/>
              </a:rPr>
              <a:t>(ÇKK </a:t>
            </a:r>
            <a:r>
              <a:rPr lang="tr-TR" sz="1800" dirty="0" err="1">
                <a:ea typeface="Times New Roman"/>
                <a:cs typeface="Calibri"/>
              </a:rPr>
              <a:t>md.</a:t>
            </a:r>
            <a:r>
              <a:rPr lang="tr-TR" sz="1800" dirty="0">
                <a:ea typeface="Times New Roman"/>
                <a:cs typeface="Calibri"/>
              </a:rPr>
              <a:t> 9</a:t>
            </a:r>
            <a:r>
              <a:rPr lang="tr-TR" sz="1800" dirty="0" smtClean="0">
                <a:ea typeface="Times New Roman"/>
                <a:cs typeface="Calibri"/>
              </a:rPr>
              <a:t>)</a:t>
            </a:r>
            <a:endParaRPr lang="tr-TR" sz="2200" dirty="0" smtClean="0">
              <a:solidFill>
                <a:schemeClr val="tx1">
                  <a:lumMod val="75000"/>
                  <a:lumOff val="25000"/>
                </a:schemeClr>
              </a:solidFill>
              <a:cs typeface="Calibri"/>
            </a:endParaRPr>
          </a:p>
          <a:p>
            <a:pPr marL="285750" indent="-285750" algn="l">
              <a:buFont typeface="Arial"/>
              <a:buChar char="•"/>
            </a:pPr>
            <a:r>
              <a:rPr lang="tr-TR" sz="2200" dirty="0" smtClean="0">
                <a:solidFill>
                  <a:schemeClr val="tx1">
                    <a:lumMod val="75000"/>
                    <a:lumOff val="25000"/>
                  </a:schemeClr>
                </a:solidFill>
                <a:cs typeface="Calibri"/>
              </a:rPr>
              <a:t>Korunma </a:t>
            </a:r>
            <a:r>
              <a:rPr lang="tr-TR" sz="2200" dirty="0">
                <a:solidFill>
                  <a:schemeClr val="tx1">
                    <a:lumMod val="75000"/>
                    <a:lumOff val="25000"/>
                  </a:schemeClr>
                </a:solidFill>
                <a:cs typeface="Calibri"/>
              </a:rPr>
              <a:t>ihtiyacı olan çocuk </a:t>
            </a:r>
            <a:r>
              <a:rPr lang="tr-TR" sz="2200" b="1" dirty="0">
                <a:solidFill>
                  <a:srgbClr val="44A869"/>
                </a:solidFill>
                <a:cs typeface="Calibri"/>
              </a:rPr>
              <a:t>– Koruyucu ve Destekleyici Tedbir Kararı (KDT) </a:t>
            </a:r>
            <a:r>
              <a:rPr lang="tr-TR" sz="1800" dirty="0">
                <a:ea typeface="Times New Roman"/>
                <a:cs typeface="Calibri"/>
              </a:rPr>
              <a:t>(ÇKK </a:t>
            </a:r>
            <a:r>
              <a:rPr lang="tr-TR" sz="1800" dirty="0" err="1">
                <a:ea typeface="Times New Roman"/>
                <a:cs typeface="Calibri"/>
              </a:rPr>
              <a:t>md.</a:t>
            </a:r>
            <a:r>
              <a:rPr lang="tr-TR" sz="1800" dirty="0">
                <a:ea typeface="Times New Roman"/>
                <a:cs typeface="Calibri"/>
              </a:rPr>
              <a:t> 5)</a:t>
            </a:r>
            <a:endParaRPr lang="tr-TR" sz="1800" dirty="0">
              <a:solidFill>
                <a:srgbClr val="00B0F0"/>
              </a:solidFill>
              <a:cs typeface="Calibri"/>
            </a:endParaRPr>
          </a:p>
          <a:p>
            <a:endParaRPr lang="en-US" sz="1800" dirty="0">
              <a:solidFill>
                <a:srgbClr val="FF0000"/>
              </a:solidFill>
              <a:cs typeface="Calibri"/>
            </a:endParaRPr>
          </a:p>
          <a:p>
            <a:endParaRPr lang="en-US" sz="1800" dirty="0">
              <a:cs typeface="Calibri"/>
            </a:endParaRPr>
          </a:p>
        </p:txBody>
      </p:sp>
      <p:sp>
        <p:nvSpPr>
          <p:cNvPr id="11" name="Title 1"/>
          <p:cNvSpPr>
            <a:spLocks noGrp="1"/>
          </p:cNvSpPr>
          <p:nvPr>
            <p:ph type="ctrTitle"/>
          </p:nvPr>
        </p:nvSpPr>
        <p:spPr>
          <a:xfrm>
            <a:off x="685800" y="843061"/>
            <a:ext cx="7772400" cy="444853"/>
          </a:xfrm>
        </p:spPr>
        <p:txBody>
          <a:bodyPr>
            <a:noAutofit/>
          </a:bodyPr>
          <a:lstStyle/>
          <a:p>
            <a:r>
              <a:rPr lang="en-US" sz="2600" b="1" dirty="0" err="1" smtClean="0">
                <a:solidFill>
                  <a:srgbClr val="44A869"/>
                </a:solidFill>
              </a:rPr>
              <a:t>Korunma</a:t>
            </a:r>
            <a:r>
              <a:rPr lang="en-US" sz="2600" b="1" dirty="0" smtClean="0">
                <a:solidFill>
                  <a:srgbClr val="44A869"/>
                </a:solidFill>
              </a:rPr>
              <a:t> </a:t>
            </a:r>
            <a:r>
              <a:rPr lang="en-US" sz="2600" b="1" dirty="0" err="1" smtClean="0">
                <a:solidFill>
                  <a:srgbClr val="44A869"/>
                </a:solidFill>
              </a:rPr>
              <a:t>İhtiyacı</a:t>
            </a:r>
            <a:r>
              <a:rPr lang="en-US" sz="2600" b="1" dirty="0" smtClean="0">
                <a:solidFill>
                  <a:srgbClr val="44A869"/>
                </a:solidFill>
              </a:rPr>
              <a:t> Olan </a:t>
            </a:r>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Hakkında</a:t>
            </a:r>
            <a:r>
              <a:rPr lang="en-US" sz="2600" b="1" dirty="0">
                <a:solidFill>
                  <a:srgbClr val="44A869"/>
                </a:solidFill>
              </a:rPr>
              <a:t/>
            </a:r>
            <a:br>
              <a:rPr lang="en-US" sz="2600" b="1" dirty="0">
                <a:solidFill>
                  <a:srgbClr val="44A869"/>
                </a:solidFill>
              </a:rPr>
            </a:br>
            <a:r>
              <a:rPr lang="en-US" sz="2600" b="1" dirty="0" err="1" smtClean="0">
                <a:solidFill>
                  <a:srgbClr val="44A869"/>
                </a:solidFill>
              </a:rPr>
              <a:t>Verilebilecek</a:t>
            </a:r>
            <a:r>
              <a:rPr lang="en-US" sz="2600" b="1" dirty="0" smtClean="0">
                <a:solidFill>
                  <a:srgbClr val="44A869"/>
                </a:solidFill>
              </a:rPr>
              <a:t> </a:t>
            </a:r>
            <a:r>
              <a:rPr lang="en-US" sz="2600" b="1" dirty="0" err="1" smtClean="0">
                <a:solidFill>
                  <a:srgbClr val="44A869"/>
                </a:solidFill>
              </a:rPr>
              <a:t>Kararlar</a:t>
            </a:r>
            <a:endParaRPr lang="en-US" sz="2600" b="1" dirty="0">
              <a:solidFill>
                <a:srgbClr val="44A869"/>
              </a:solidFill>
            </a:endParaRPr>
          </a:p>
        </p:txBody>
      </p:sp>
    </p:spTree>
    <p:extLst>
      <p:ext uri="{BB962C8B-B14F-4D97-AF65-F5344CB8AC3E}">
        <p14:creationId xmlns:p14="http://schemas.microsoft.com/office/powerpoint/2010/main" val="8614515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852698"/>
            <a:ext cx="7772400" cy="404412"/>
          </a:xfrm>
        </p:spPr>
        <p:txBody>
          <a:bodyPr>
            <a:noAutofit/>
          </a:bodyPr>
          <a:lstStyle/>
          <a:p>
            <a:r>
              <a:rPr lang="en-US" sz="2600" b="1" dirty="0" err="1" smtClean="0">
                <a:solidFill>
                  <a:srgbClr val="44A869"/>
                </a:solidFill>
              </a:rPr>
              <a:t>Koruyucu</a:t>
            </a:r>
            <a:r>
              <a:rPr lang="en-US" sz="2600" b="1" dirty="0" smtClean="0">
                <a:solidFill>
                  <a:srgbClr val="44A869"/>
                </a:solidFill>
              </a:rPr>
              <a:t> </a:t>
            </a:r>
            <a:r>
              <a:rPr lang="en-US" sz="2600" b="1" dirty="0" err="1" smtClean="0">
                <a:solidFill>
                  <a:srgbClr val="44A869"/>
                </a:solidFill>
              </a:rPr>
              <a:t>ve</a:t>
            </a:r>
            <a:r>
              <a:rPr lang="en-US" sz="2600" b="1" dirty="0" smtClean="0">
                <a:solidFill>
                  <a:srgbClr val="44A869"/>
                </a:solidFill>
              </a:rPr>
              <a:t> </a:t>
            </a:r>
            <a:r>
              <a:rPr lang="en-US" sz="2600" b="1" dirty="0" err="1" smtClean="0">
                <a:solidFill>
                  <a:srgbClr val="44A869"/>
                </a:solidFill>
              </a:rPr>
              <a:t>Destekleyici</a:t>
            </a:r>
            <a:r>
              <a:rPr lang="en-US" sz="2600" b="1" dirty="0" smtClean="0">
                <a:solidFill>
                  <a:srgbClr val="44A869"/>
                </a:solidFill>
              </a:rPr>
              <a:t> </a:t>
            </a:r>
            <a:r>
              <a:rPr lang="en-US" sz="2600" b="1" dirty="0" err="1" smtClean="0">
                <a:solidFill>
                  <a:srgbClr val="44A869"/>
                </a:solidFill>
              </a:rPr>
              <a:t>Tedbirler</a:t>
            </a:r>
            <a:r>
              <a:rPr lang="en-US" sz="2600" b="1" dirty="0" smtClean="0">
                <a:solidFill>
                  <a:srgbClr val="44A869"/>
                </a:solidFill>
              </a:rPr>
              <a:t/>
            </a:r>
            <a:br>
              <a:rPr lang="en-US" sz="2600" b="1" dirty="0" smtClean="0">
                <a:solidFill>
                  <a:srgbClr val="44A869"/>
                </a:solidFill>
              </a:rPr>
            </a:br>
            <a:r>
              <a:rPr lang="en-US" sz="2600" b="1" dirty="0" smtClean="0">
                <a:solidFill>
                  <a:srgbClr val="44A869"/>
                </a:solidFill>
              </a:rPr>
              <a:t>(ÇKK md.5)</a:t>
            </a:r>
            <a:endParaRPr lang="en-US" sz="2600" b="1" dirty="0">
              <a:solidFill>
                <a:srgbClr val="44A869"/>
              </a:solidFill>
            </a:endParaRPr>
          </a:p>
        </p:txBody>
      </p:sp>
      <p:pic>
        <p:nvPicPr>
          <p:cNvPr id="16" name="Picture 15" descr="yasal cerceveye-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1" y="1810298"/>
            <a:ext cx="627775" cy="698653"/>
          </a:xfrm>
          <a:prstGeom prst="rect">
            <a:avLst/>
          </a:prstGeom>
        </p:spPr>
      </p:pic>
      <p:cxnSp>
        <p:nvCxnSpPr>
          <p:cNvPr id="52" name="Straight Connector 51"/>
          <p:cNvCxnSpPr/>
          <p:nvPr/>
        </p:nvCxnSpPr>
        <p:spPr>
          <a:xfrm>
            <a:off x="7429499" y="4596916"/>
            <a:ext cx="202308"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631807" y="4596916"/>
            <a:ext cx="0" cy="90641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7429500" y="5503331"/>
            <a:ext cx="202307"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935528" y="1979633"/>
            <a:ext cx="732573" cy="338554"/>
          </a:xfrm>
          <a:prstGeom prst="rect">
            <a:avLst/>
          </a:prstGeom>
        </p:spPr>
        <p:txBody>
          <a:bodyPr wrap="none">
            <a:spAutoFit/>
          </a:bodyPr>
          <a:lstStyle/>
          <a:p>
            <a:pPr algn="r"/>
            <a:r>
              <a:rPr lang="tr-TR" sz="1600" b="1" dirty="0" smtClean="0">
                <a:solidFill>
                  <a:schemeClr val="tx1">
                    <a:lumMod val="75000"/>
                    <a:lumOff val="25000"/>
                  </a:schemeClr>
                </a:solidFill>
                <a:ea typeface="Times New Roman"/>
                <a:cs typeface="Calibri"/>
              </a:rPr>
              <a:t>EĞİTİM</a:t>
            </a:r>
            <a:endParaRPr lang="en-US" sz="1600" b="1" dirty="0">
              <a:solidFill>
                <a:schemeClr val="tx1">
                  <a:lumMod val="75000"/>
                  <a:lumOff val="25000"/>
                </a:schemeClr>
              </a:solidFill>
            </a:endParaRPr>
          </a:p>
        </p:txBody>
      </p:sp>
      <p:sp>
        <p:nvSpPr>
          <p:cNvPr id="11" name="Rectangle 10"/>
          <p:cNvSpPr/>
          <p:nvPr/>
        </p:nvSpPr>
        <p:spPr>
          <a:xfrm>
            <a:off x="950255" y="2946979"/>
            <a:ext cx="718546" cy="338554"/>
          </a:xfrm>
          <a:prstGeom prst="rect">
            <a:avLst/>
          </a:prstGeom>
        </p:spPr>
        <p:txBody>
          <a:bodyPr wrap="none">
            <a:spAutoFit/>
          </a:bodyPr>
          <a:lstStyle/>
          <a:p>
            <a:pPr algn="r"/>
            <a:r>
              <a:rPr lang="tr-TR" sz="1600" b="1" dirty="0" smtClean="0">
                <a:solidFill>
                  <a:schemeClr val="tx1">
                    <a:lumMod val="75000"/>
                    <a:lumOff val="25000"/>
                  </a:schemeClr>
                </a:solidFill>
                <a:ea typeface="Times New Roman"/>
                <a:cs typeface="Calibri"/>
              </a:rPr>
              <a:t>SAĞLIK</a:t>
            </a:r>
            <a:endParaRPr lang="en-US" sz="1600" b="1" dirty="0">
              <a:solidFill>
                <a:schemeClr val="tx1">
                  <a:lumMod val="75000"/>
                  <a:lumOff val="25000"/>
                </a:schemeClr>
              </a:solidFill>
            </a:endParaRPr>
          </a:p>
        </p:txBody>
      </p:sp>
      <p:sp>
        <p:nvSpPr>
          <p:cNvPr id="12" name="Rectangle 11"/>
          <p:cNvSpPr/>
          <p:nvPr/>
        </p:nvSpPr>
        <p:spPr>
          <a:xfrm>
            <a:off x="969478" y="3787822"/>
            <a:ext cx="700239" cy="338554"/>
          </a:xfrm>
          <a:prstGeom prst="rect">
            <a:avLst/>
          </a:prstGeom>
        </p:spPr>
        <p:txBody>
          <a:bodyPr wrap="none">
            <a:spAutoFit/>
          </a:bodyPr>
          <a:lstStyle/>
          <a:p>
            <a:pPr algn="r"/>
            <a:r>
              <a:rPr lang="tr-TR" sz="1600" b="1" dirty="0" smtClean="0">
                <a:solidFill>
                  <a:schemeClr val="tx1">
                    <a:lumMod val="75000"/>
                    <a:lumOff val="25000"/>
                  </a:schemeClr>
                </a:solidFill>
                <a:ea typeface="Times New Roman"/>
                <a:cs typeface="Calibri"/>
              </a:rPr>
              <a:t>BAKIM</a:t>
            </a:r>
            <a:endParaRPr lang="en-US" sz="1600" b="1" dirty="0">
              <a:solidFill>
                <a:schemeClr val="tx1">
                  <a:lumMod val="75000"/>
                  <a:lumOff val="25000"/>
                </a:schemeClr>
              </a:solidFill>
            </a:endParaRPr>
          </a:p>
        </p:txBody>
      </p:sp>
      <p:sp>
        <p:nvSpPr>
          <p:cNvPr id="13" name="Rectangle 12"/>
          <p:cNvSpPr/>
          <p:nvPr/>
        </p:nvSpPr>
        <p:spPr>
          <a:xfrm>
            <a:off x="506718" y="4596916"/>
            <a:ext cx="1186486" cy="292388"/>
          </a:xfrm>
          <a:prstGeom prst="rect">
            <a:avLst/>
          </a:prstGeom>
        </p:spPr>
        <p:txBody>
          <a:bodyPr wrap="none">
            <a:spAutoFit/>
          </a:bodyPr>
          <a:lstStyle/>
          <a:p>
            <a:pPr algn="r"/>
            <a:r>
              <a:rPr lang="tr-TR" sz="1300" b="1" dirty="0" smtClean="0">
                <a:solidFill>
                  <a:schemeClr val="tx1">
                    <a:lumMod val="75000"/>
                    <a:lumOff val="25000"/>
                  </a:schemeClr>
                </a:solidFill>
                <a:ea typeface="Times New Roman"/>
                <a:cs typeface="Calibri"/>
              </a:rPr>
              <a:t>DANIŞMANLIK</a:t>
            </a:r>
            <a:endParaRPr lang="en-US" sz="1300" b="1" dirty="0">
              <a:solidFill>
                <a:schemeClr val="tx1">
                  <a:lumMod val="75000"/>
                  <a:lumOff val="25000"/>
                </a:schemeClr>
              </a:solidFill>
            </a:endParaRPr>
          </a:p>
        </p:txBody>
      </p:sp>
      <p:sp>
        <p:nvSpPr>
          <p:cNvPr id="14" name="Rectangle 13"/>
          <p:cNvSpPr/>
          <p:nvPr/>
        </p:nvSpPr>
        <p:spPr>
          <a:xfrm>
            <a:off x="718631" y="5247266"/>
            <a:ext cx="939141" cy="338554"/>
          </a:xfrm>
          <a:prstGeom prst="rect">
            <a:avLst/>
          </a:prstGeom>
        </p:spPr>
        <p:txBody>
          <a:bodyPr wrap="none">
            <a:spAutoFit/>
          </a:bodyPr>
          <a:lstStyle/>
          <a:p>
            <a:pPr algn="r"/>
            <a:r>
              <a:rPr lang="tr-TR" sz="1600" b="1" dirty="0" smtClean="0">
                <a:solidFill>
                  <a:schemeClr val="tx1">
                    <a:lumMod val="75000"/>
                    <a:lumOff val="25000"/>
                  </a:schemeClr>
                </a:solidFill>
                <a:ea typeface="Times New Roman"/>
                <a:cs typeface="Calibri"/>
              </a:rPr>
              <a:t>BARINMA</a:t>
            </a:r>
            <a:endParaRPr lang="en-US" sz="1600" b="1" dirty="0">
              <a:solidFill>
                <a:schemeClr val="tx1">
                  <a:lumMod val="75000"/>
                  <a:lumOff val="25000"/>
                </a:schemeClr>
              </a:solidFill>
            </a:endParaRPr>
          </a:p>
        </p:txBody>
      </p:sp>
      <p:grpSp>
        <p:nvGrpSpPr>
          <p:cNvPr id="31" name="Group 30"/>
          <p:cNvGrpSpPr/>
          <p:nvPr/>
        </p:nvGrpSpPr>
        <p:grpSpPr>
          <a:xfrm>
            <a:off x="7427027" y="1541053"/>
            <a:ext cx="1438119" cy="532155"/>
            <a:chOff x="7581897" y="1736218"/>
            <a:chExt cx="927421" cy="359833"/>
          </a:xfrm>
        </p:grpSpPr>
        <p:pic>
          <p:nvPicPr>
            <p:cNvPr id="2" name="Picture 1" descr="meb-milli-egitim-logo-FF1015E4F8-seeklogo.co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284" y="1736218"/>
              <a:ext cx="358034" cy="359833"/>
            </a:xfrm>
            <a:prstGeom prst="rect">
              <a:avLst/>
            </a:prstGeom>
          </p:spPr>
        </p:pic>
        <p:sp>
          <p:nvSpPr>
            <p:cNvPr id="15" name="Rectangle 14"/>
            <p:cNvSpPr/>
            <p:nvPr/>
          </p:nvSpPr>
          <p:spPr>
            <a:xfrm>
              <a:off x="7581897" y="1793409"/>
              <a:ext cx="569387"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M.E.B.</a:t>
              </a:r>
              <a:endParaRPr lang="en-US" sz="1100" b="1" dirty="0">
                <a:solidFill>
                  <a:schemeClr val="tx1">
                    <a:lumMod val="75000"/>
                    <a:lumOff val="25000"/>
                  </a:schemeClr>
                </a:solidFill>
              </a:endParaRPr>
            </a:p>
          </p:txBody>
        </p:sp>
      </p:grpSp>
      <p:grpSp>
        <p:nvGrpSpPr>
          <p:cNvPr id="32" name="Group 31"/>
          <p:cNvGrpSpPr/>
          <p:nvPr/>
        </p:nvGrpSpPr>
        <p:grpSpPr>
          <a:xfrm>
            <a:off x="7440675" y="2130469"/>
            <a:ext cx="1334832" cy="460934"/>
            <a:chOff x="7581897" y="2180608"/>
            <a:chExt cx="1071544" cy="261610"/>
          </a:xfrm>
        </p:grpSpPr>
        <p:pic>
          <p:nvPicPr>
            <p:cNvPr id="4" name="Picture 3" descr="csgb-calisma-ve-sosyal-guvenlik-bakanligi-logo-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6059" y="2180608"/>
              <a:ext cx="527382" cy="254263"/>
            </a:xfrm>
            <a:prstGeom prst="rect">
              <a:avLst/>
            </a:prstGeom>
          </p:spPr>
        </p:pic>
        <p:sp>
          <p:nvSpPr>
            <p:cNvPr id="17" name="Rectangle 16"/>
            <p:cNvSpPr/>
            <p:nvPr/>
          </p:nvSpPr>
          <p:spPr>
            <a:xfrm>
              <a:off x="7581897" y="2180608"/>
              <a:ext cx="494966"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ÇSGB</a:t>
              </a:r>
              <a:endParaRPr lang="en-US" sz="1100" b="1" dirty="0">
                <a:solidFill>
                  <a:schemeClr val="tx1">
                    <a:lumMod val="75000"/>
                    <a:lumOff val="25000"/>
                  </a:schemeClr>
                </a:solidFill>
              </a:endParaRPr>
            </a:p>
          </p:txBody>
        </p:sp>
      </p:grpSp>
      <p:sp>
        <p:nvSpPr>
          <p:cNvPr id="25" name="Rectangle 24"/>
          <p:cNvSpPr/>
          <p:nvPr/>
        </p:nvSpPr>
        <p:spPr>
          <a:xfrm>
            <a:off x="7645395" y="5385134"/>
            <a:ext cx="791985"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Yerel Yön.</a:t>
            </a:r>
            <a:endParaRPr lang="en-US" sz="1100" b="1" dirty="0">
              <a:solidFill>
                <a:schemeClr val="tx1">
                  <a:lumMod val="75000"/>
                  <a:lumOff val="25000"/>
                </a:schemeClr>
              </a:solidFill>
            </a:endParaRPr>
          </a:p>
        </p:txBody>
      </p:sp>
      <p:sp>
        <p:nvSpPr>
          <p:cNvPr id="7" name="Rectangle 6"/>
          <p:cNvSpPr/>
          <p:nvPr/>
        </p:nvSpPr>
        <p:spPr>
          <a:xfrm>
            <a:off x="1777133" y="1672166"/>
            <a:ext cx="5529248" cy="931596"/>
          </a:xfrm>
          <a:prstGeom prst="rect">
            <a:avLst/>
          </a:prstGeom>
          <a:solidFill>
            <a:srgbClr val="CFD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tr-TR" sz="1200" dirty="0">
                <a:solidFill>
                  <a:schemeClr val="tx1">
                    <a:lumMod val="75000"/>
                    <a:lumOff val="25000"/>
                  </a:schemeClr>
                </a:solidFill>
              </a:rPr>
              <a:t>çocuğun bir eğitim kurumuna gündüzlü veya yatılı olarak devamına; iş ve meslek edinmesi amacıyla bir meslek veya sanat edinme kursuna gitmesine veya meslek sahibi bir ustanın yanına yahut kamuya ya da özel sektöre ait işyerlerine yerleştirilmesine</a:t>
            </a:r>
          </a:p>
        </p:txBody>
      </p:sp>
      <p:sp>
        <p:nvSpPr>
          <p:cNvPr id="27" name="Rectangle 26"/>
          <p:cNvSpPr/>
          <p:nvPr/>
        </p:nvSpPr>
        <p:spPr>
          <a:xfrm>
            <a:off x="1777133" y="2743733"/>
            <a:ext cx="5529248" cy="741096"/>
          </a:xfrm>
          <a:prstGeom prst="rect">
            <a:avLst/>
          </a:prstGeom>
          <a:solidFill>
            <a:srgbClr val="BDE1C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tr-TR" sz="1200" dirty="0" smtClean="0">
                <a:solidFill>
                  <a:schemeClr val="tx1">
                    <a:lumMod val="75000"/>
                    <a:lumOff val="25000"/>
                  </a:schemeClr>
                </a:solidFill>
              </a:rPr>
              <a:t>çocuğun </a:t>
            </a:r>
            <a:r>
              <a:rPr lang="tr-TR" sz="1200" dirty="0">
                <a:solidFill>
                  <a:schemeClr val="tx1">
                    <a:lumMod val="75000"/>
                    <a:lumOff val="25000"/>
                  </a:schemeClr>
                </a:solidFill>
              </a:rPr>
              <a:t>fiziksel ve ruhsal sağlığının korunması ve tedavisi için gerekli geçici veya sürekli </a:t>
            </a:r>
            <a:r>
              <a:rPr lang="tr-TR" sz="1200" dirty="0" smtClean="0">
                <a:solidFill>
                  <a:schemeClr val="tx1">
                    <a:lumMod val="75000"/>
                    <a:lumOff val="25000"/>
                  </a:schemeClr>
                </a:solidFill>
              </a:rPr>
              <a:t>tıbbî </a:t>
            </a:r>
            <a:r>
              <a:rPr lang="tr-TR" sz="1200" dirty="0">
                <a:solidFill>
                  <a:schemeClr val="tx1">
                    <a:lumMod val="75000"/>
                    <a:lumOff val="25000"/>
                  </a:schemeClr>
                </a:solidFill>
              </a:rPr>
              <a:t>bakım ve rehabilitasyonuna, bağımlılık yapan Maddeleri kullananların tedavilerinin yapılmasına</a:t>
            </a:r>
          </a:p>
        </p:txBody>
      </p:sp>
      <p:sp>
        <p:nvSpPr>
          <p:cNvPr id="28" name="Rectangle 27"/>
          <p:cNvSpPr/>
          <p:nvPr/>
        </p:nvSpPr>
        <p:spPr>
          <a:xfrm>
            <a:off x="1777133" y="3624800"/>
            <a:ext cx="5529248" cy="717060"/>
          </a:xfrm>
          <a:prstGeom prst="rect">
            <a:avLst/>
          </a:prstGeom>
          <a:solidFill>
            <a:srgbClr val="CFD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tr-TR" sz="1200" dirty="0">
                <a:solidFill>
                  <a:schemeClr val="tx1">
                    <a:lumMod val="75000"/>
                    <a:lumOff val="25000"/>
                  </a:schemeClr>
                </a:solidFill>
              </a:rPr>
              <a:t>çocuğun bakımından sorumlu olan kimsenin herhangi bir nedenle görevini yerine getirememesi hâlinde, çocuğun resmî veya özel bakım yurdu ya da koruyucu aile hizmetlerinden yararlandırılması veya bu kurumlara yerleştirilmesine</a:t>
            </a:r>
          </a:p>
        </p:txBody>
      </p:sp>
      <p:sp>
        <p:nvSpPr>
          <p:cNvPr id="29" name="Rectangle 28"/>
          <p:cNvSpPr/>
          <p:nvPr/>
        </p:nvSpPr>
        <p:spPr>
          <a:xfrm>
            <a:off x="1777133" y="4481831"/>
            <a:ext cx="5529248" cy="505437"/>
          </a:xfrm>
          <a:prstGeom prst="rect">
            <a:avLst/>
          </a:prstGeom>
          <a:solidFill>
            <a:srgbClr val="BDE1C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tr-TR" sz="1200" dirty="0">
                <a:solidFill>
                  <a:schemeClr val="tx1">
                    <a:lumMod val="75000"/>
                    <a:lumOff val="25000"/>
                  </a:schemeClr>
                </a:solidFill>
              </a:rPr>
              <a:t>çocuğun bakımından sorumlu olan kimselere çocuk yetiştirme konusunda; çocuklara da eğitim ve gelişimleri ile ilgili sorunlarının çözümünde yol göstermeye</a:t>
            </a:r>
          </a:p>
        </p:txBody>
      </p:sp>
      <p:sp>
        <p:nvSpPr>
          <p:cNvPr id="30" name="Rectangle 29"/>
          <p:cNvSpPr/>
          <p:nvPr/>
        </p:nvSpPr>
        <p:spPr>
          <a:xfrm>
            <a:off x="1777133" y="5127237"/>
            <a:ext cx="5529248" cy="505437"/>
          </a:xfrm>
          <a:prstGeom prst="rect">
            <a:avLst/>
          </a:prstGeom>
          <a:solidFill>
            <a:srgbClr val="CFD1D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tr-TR" sz="1200" dirty="0">
                <a:solidFill>
                  <a:schemeClr val="tx1">
                    <a:lumMod val="75000"/>
                    <a:lumOff val="25000"/>
                  </a:schemeClr>
                </a:solidFill>
              </a:rPr>
              <a:t>barınma yeri olmayan çocuklu kimselere veya hayatı tehlikede olan hamile kadınlara uygun barınma yeri sağlamaya</a:t>
            </a:r>
          </a:p>
        </p:txBody>
      </p:sp>
      <p:grpSp>
        <p:nvGrpSpPr>
          <p:cNvPr id="33" name="Group 32"/>
          <p:cNvGrpSpPr/>
          <p:nvPr/>
        </p:nvGrpSpPr>
        <p:grpSpPr>
          <a:xfrm>
            <a:off x="7645395" y="4470244"/>
            <a:ext cx="1219751" cy="497932"/>
            <a:chOff x="7581897" y="1736218"/>
            <a:chExt cx="927421" cy="359833"/>
          </a:xfrm>
        </p:grpSpPr>
        <p:pic>
          <p:nvPicPr>
            <p:cNvPr id="34" name="Picture 33" descr="meb-milli-egitim-logo-FF1015E4F8-seeklogo.co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284" y="1736218"/>
              <a:ext cx="358034" cy="359833"/>
            </a:xfrm>
            <a:prstGeom prst="rect">
              <a:avLst/>
            </a:prstGeom>
          </p:spPr>
        </p:pic>
        <p:sp>
          <p:nvSpPr>
            <p:cNvPr id="35" name="Rectangle 34"/>
            <p:cNvSpPr/>
            <p:nvPr/>
          </p:nvSpPr>
          <p:spPr>
            <a:xfrm>
              <a:off x="7581897" y="1793409"/>
              <a:ext cx="569387"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M.E.B.</a:t>
              </a:r>
              <a:endParaRPr lang="en-US" sz="1100" b="1" dirty="0">
                <a:solidFill>
                  <a:schemeClr val="tx1">
                    <a:lumMod val="75000"/>
                    <a:lumOff val="25000"/>
                  </a:schemeClr>
                </a:solidFill>
              </a:endParaRPr>
            </a:p>
          </p:txBody>
        </p:sp>
      </p:grpSp>
      <p:grpSp>
        <p:nvGrpSpPr>
          <p:cNvPr id="40" name="Group 39"/>
          <p:cNvGrpSpPr/>
          <p:nvPr/>
        </p:nvGrpSpPr>
        <p:grpSpPr>
          <a:xfrm>
            <a:off x="7427027" y="2850781"/>
            <a:ext cx="1348480" cy="544885"/>
            <a:chOff x="7606622" y="2883481"/>
            <a:chExt cx="1177861" cy="444500"/>
          </a:xfrm>
        </p:grpSpPr>
        <p:sp>
          <p:nvSpPr>
            <p:cNvPr id="20" name="Rectangle 19"/>
            <p:cNvSpPr/>
            <p:nvPr/>
          </p:nvSpPr>
          <p:spPr>
            <a:xfrm>
              <a:off x="7606622" y="2917223"/>
              <a:ext cx="813043"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Sağlık Bak.</a:t>
              </a:r>
              <a:endParaRPr lang="en-US" sz="1100" b="1" dirty="0">
                <a:solidFill>
                  <a:schemeClr val="tx1">
                    <a:lumMod val="75000"/>
                    <a:lumOff val="25000"/>
                  </a:schemeClr>
                </a:solidFill>
              </a:endParaRPr>
            </a:p>
          </p:txBody>
        </p:sp>
        <p:pic>
          <p:nvPicPr>
            <p:cNvPr id="39" name="Picture 38" descr="saglik_bakanligi_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9983" y="2883481"/>
              <a:ext cx="444500" cy="444500"/>
            </a:xfrm>
            <a:prstGeom prst="rect">
              <a:avLst/>
            </a:prstGeom>
          </p:spPr>
        </p:pic>
      </p:grpSp>
      <p:grpSp>
        <p:nvGrpSpPr>
          <p:cNvPr id="42" name="Group 41"/>
          <p:cNvGrpSpPr/>
          <p:nvPr/>
        </p:nvGrpSpPr>
        <p:grpSpPr>
          <a:xfrm>
            <a:off x="7440675" y="3686662"/>
            <a:ext cx="1382701" cy="543494"/>
            <a:chOff x="7610641" y="3724324"/>
            <a:chExt cx="1177981" cy="360446"/>
          </a:xfrm>
        </p:grpSpPr>
        <p:sp>
          <p:nvSpPr>
            <p:cNvPr id="21" name="Rectangle 20"/>
            <p:cNvSpPr/>
            <p:nvPr/>
          </p:nvSpPr>
          <p:spPr>
            <a:xfrm>
              <a:off x="7610641" y="3787720"/>
              <a:ext cx="490971"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ASPB</a:t>
              </a:r>
              <a:endParaRPr lang="en-US" sz="1100" b="1" dirty="0">
                <a:solidFill>
                  <a:schemeClr val="tx1">
                    <a:lumMod val="75000"/>
                    <a:lumOff val="25000"/>
                  </a:schemeClr>
                </a:solidFill>
              </a:endParaRPr>
            </a:p>
          </p:txBody>
        </p:sp>
        <p:pic>
          <p:nvPicPr>
            <p:cNvPr id="41" name="Picture 40" descr="aile-ve-sosyal-politikalar-bakanligi_logo_web_t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535" y="3724324"/>
              <a:ext cx="716087" cy="360446"/>
            </a:xfrm>
            <a:prstGeom prst="rect">
              <a:avLst/>
            </a:prstGeom>
          </p:spPr>
        </p:pic>
      </p:grpSp>
      <p:grpSp>
        <p:nvGrpSpPr>
          <p:cNvPr id="43" name="Group 42"/>
          <p:cNvGrpSpPr/>
          <p:nvPr/>
        </p:nvGrpSpPr>
        <p:grpSpPr>
          <a:xfrm>
            <a:off x="7645395" y="4922091"/>
            <a:ext cx="1498605" cy="608536"/>
            <a:chOff x="7610641" y="3724324"/>
            <a:chExt cx="1177981" cy="360446"/>
          </a:xfrm>
        </p:grpSpPr>
        <p:sp>
          <p:nvSpPr>
            <p:cNvPr id="44" name="Rectangle 43"/>
            <p:cNvSpPr/>
            <p:nvPr/>
          </p:nvSpPr>
          <p:spPr>
            <a:xfrm>
              <a:off x="7610641" y="3787720"/>
              <a:ext cx="490971" cy="261610"/>
            </a:xfrm>
            <a:prstGeom prst="rect">
              <a:avLst/>
            </a:prstGeom>
          </p:spPr>
          <p:txBody>
            <a:bodyPr wrap="none">
              <a:spAutoFit/>
            </a:bodyPr>
            <a:lstStyle/>
            <a:p>
              <a:r>
                <a:rPr lang="tr-TR" sz="1100" b="1" dirty="0" smtClean="0">
                  <a:solidFill>
                    <a:schemeClr val="tx1">
                      <a:lumMod val="75000"/>
                      <a:lumOff val="25000"/>
                    </a:schemeClr>
                  </a:solidFill>
                  <a:ea typeface="Times New Roman"/>
                  <a:cs typeface="Calibri"/>
                </a:rPr>
                <a:t>ASPB</a:t>
              </a:r>
              <a:endParaRPr lang="en-US" sz="1100" b="1" dirty="0">
                <a:solidFill>
                  <a:schemeClr val="tx1">
                    <a:lumMod val="75000"/>
                    <a:lumOff val="25000"/>
                  </a:schemeClr>
                </a:solidFill>
              </a:endParaRPr>
            </a:p>
          </p:txBody>
        </p:sp>
        <p:pic>
          <p:nvPicPr>
            <p:cNvPr id="45" name="Picture 44" descr="aile-ve-sosyal-politikalar-bakanligi_logo_web_t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535" y="3724324"/>
              <a:ext cx="716087" cy="360446"/>
            </a:xfrm>
            <a:prstGeom prst="rect">
              <a:avLst/>
            </a:prstGeom>
          </p:spPr>
        </p:pic>
      </p:grpSp>
      <p:pic>
        <p:nvPicPr>
          <p:cNvPr id="3" name="Picture 2" descr="yasal cerceveye-0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573" y="3508413"/>
            <a:ext cx="616054" cy="685609"/>
          </a:xfrm>
          <a:prstGeom prst="rect">
            <a:avLst/>
          </a:prstGeom>
        </p:spPr>
      </p:pic>
      <p:pic>
        <p:nvPicPr>
          <p:cNvPr id="8" name="Picture 7" descr="yasal cerceveye-0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573" y="2719104"/>
            <a:ext cx="616054" cy="685609"/>
          </a:xfrm>
          <a:prstGeom prst="rect">
            <a:avLst/>
          </a:prstGeom>
        </p:spPr>
      </p:pic>
      <p:pic>
        <p:nvPicPr>
          <p:cNvPr id="18" name="Picture 17" descr="consultancy-icon-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3" y="4460136"/>
            <a:ext cx="620027" cy="620027"/>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4165" y="5227839"/>
            <a:ext cx="410228" cy="410228"/>
          </a:xfrm>
          <a:prstGeom prst="rect">
            <a:avLst/>
          </a:prstGeom>
        </p:spPr>
      </p:pic>
    </p:spTree>
    <p:extLst>
      <p:ext uri="{BB962C8B-B14F-4D97-AF65-F5344CB8AC3E}">
        <p14:creationId xmlns:p14="http://schemas.microsoft.com/office/powerpoint/2010/main" val="547626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ubtitle 2"/>
          <p:cNvSpPr>
            <a:spLocks noGrp="1"/>
          </p:cNvSpPr>
          <p:nvPr>
            <p:ph type="subTitle" idx="1"/>
          </p:nvPr>
        </p:nvSpPr>
        <p:spPr>
          <a:xfrm>
            <a:off x="3261444" y="1520732"/>
            <a:ext cx="5759726" cy="2644354"/>
          </a:xfrm>
        </p:spPr>
        <p:txBody>
          <a:bodyPr>
            <a:noAutofit/>
          </a:bodyPr>
          <a:lstStyle/>
          <a:p>
            <a:pPr marL="342900" indent="-342900" algn="just">
              <a:lnSpc>
                <a:spcPct val="110000"/>
              </a:lnSpc>
              <a:buFont typeface="Arial" panose="020B0604020202020204" pitchFamily="34" charset="0"/>
              <a:buChar char="•"/>
              <a:tabLst>
                <a:tab pos="359410" algn="l"/>
              </a:tabLst>
            </a:pPr>
            <a:r>
              <a:rPr lang="tr-TR" sz="1450" dirty="0">
                <a:solidFill>
                  <a:schemeClr val="tx1">
                    <a:lumMod val="75000"/>
                    <a:lumOff val="25000"/>
                  </a:schemeClr>
                </a:solidFill>
                <a:latin typeface="Calibri"/>
                <a:ea typeface="Times New Roman" panose="02020603050405020304" pitchFamily="18" charset="0"/>
                <a:cs typeface="Calibri"/>
              </a:rPr>
              <a:t>Gebe çocuklar ile çocuk anneler bebeği ile birlikte, gebe çocuklar ve çocuk annelere yönelik hizmet veren merkezlerde kalır. Çocuk anne ve bebeğinin aynı veya farklı odalarda kalmasına ilişkin karar, her bir çocuk annenin bireysel durumu gözetilerek ve görüşü alınarak, danışmanı tarafından verilir.</a:t>
            </a:r>
            <a:r>
              <a:rPr lang="tr-TR" sz="1450" dirty="0">
                <a:solidFill>
                  <a:schemeClr val="tx1">
                    <a:lumMod val="75000"/>
                    <a:lumOff val="25000"/>
                  </a:schemeClr>
                </a:solidFill>
                <a:latin typeface="Calibri"/>
                <a:cs typeface="Calibri"/>
              </a:rPr>
              <a:t> </a:t>
            </a:r>
          </a:p>
          <a:p>
            <a:pPr marL="342900" indent="-342900" algn="just">
              <a:lnSpc>
                <a:spcPct val="110000"/>
              </a:lnSpc>
              <a:buFont typeface="Arial" panose="020B0604020202020204" pitchFamily="34" charset="0"/>
              <a:buChar char="•"/>
              <a:tabLst>
                <a:tab pos="359410" algn="l"/>
              </a:tabLst>
            </a:pPr>
            <a:r>
              <a:rPr lang="tr-TR" sz="1450" dirty="0">
                <a:solidFill>
                  <a:schemeClr val="tx1">
                    <a:lumMod val="75000"/>
                    <a:lumOff val="25000"/>
                  </a:schemeClr>
                </a:solidFill>
                <a:latin typeface="Calibri"/>
                <a:cs typeface="Calibri"/>
              </a:rPr>
              <a:t>Gebe çocuk ve çocuk annelere hizmet veren merkezlere gebe çocuklar ile üç yaşını doldurmamış bebeği olan çocuk annelerin kabulü yapılır.</a:t>
            </a:r>
            <a:endParaRPr lang="tr-TR" sz="1450" dirty="0">
              <a:solidFill>
                <a:schemeClr val="tx1">
                  <a:lumMod val="75000"/>
                  <a:lumOff val="25000"/>
                </a:schemeClr>
              </a:solidFill>
              <a:latin typeface="Calibri"/>
              <a:ea typeface="Times New Roman" panose="02020603050405020304" pitchFamily="18" charset="0"/>
              <a:cs typeface="Calibri"/>
            </a:endParaRPr>
          </a:p>
          <a:p>
            <a:pPr marL="342900" indent="-342900" algn="just">
              <a:lnSpc>
                <a:spcPct val="110000"/>
              </a:lnSpc>
              <a:spcAft>
                <a:spcPts val="0"/>
              </a:spcAft>
              <a:buFont typeface="Arial" panose="020B0604020202020204" pitchFamily="34" charset="0"/>
              <a:buChar char="•"/>
              <a:tabLst>
                <a:tab pos="359410" algn="l"/>
              </a:tabLst>
            </a:pPr>
            <a:r>
              <a:rPr lang="tr-TR" sz="1450" dirty="0">
                <a:solidFill>
                  <a:schemeClr val="tx1">
                    <a:lumMod val="75000"/>
                    <a:lumOff val="25000"/>
                  </a:schemeClr>
                </a:solidFill>
                <a:latin typeface="Calibri"/>
                <a:ea typeface="Times New Roman" panose="02020603050405020304" pitchFamily="18" charset="0"/>
                <a:cs typeface="Calibri"/>
              </a:rPr>
              <a:t>Gebe çocuklar için mahkemeden sağlık tedbiri kararı  verilmesi talep edilir. Çocuklar merkeze kabul edildikten sonra gerekli güvenlik ve sağlık önlemleri alınır. </a:t>
            </a:r>
          </a:p>
          <a:p>
            <a:pPr marL="342900" indent="-342900" algn="just">
              <a:lnSpc>
                <a:spcPct val="110000"/>
              </a:lnSpc>
              <a:spcAft>
                <a:spcPts val="0"/>
              </a:spcAft>
              <a:buFont typeface="Arial" panose="020B0604020202020204" pitchFamily="34" charset="0"/>
              <a:buChar char="•"/>
              <a:tabLst>
                <a:tab pos="359410" algn="l"/>
              </a:tabLst>
            </a:pPr>
            <a:r>
              <a:rPr lang="tr-TR" sz="1450" dirty="0">
                <a:solidFill>
                  <a:schemeClr val="tx1">
                    <a:lumMod val="75000"/>
                    <a:lumOff val="25000"/>
                  </a:schemeClr>
                </a:solidFill>
                <a:latin typeface="Calibri"/>
                <a:ea typeface="Times New Roman" panose="02020603050405020304" pitchFamily="18" charset="0"/>
                <a:cs typeface="Calibri"/>
              </a:rPr>
              <a:t>Gebe çocuklar merkezlerde doğumdan sonra bir yıla kadar kalabilirler. Çocuk anne ve bebek arasında ilişkinin devamına karar verilmesi durumunda bu süre ihtiyaç doğrultusunda uzatılabilir. Doğan bebek nüfusa kayıt ettirilerek bebek hakkında da bakım tedbir kararı alınır. Çocuk annenin ve bebeğin sağlık kontrolleri ve takibi yapılır. Çocuk anne ve bebekle ilgili gerekli mesleki çalışma yapılarak uygun hizmet modeli belirlenir.</a:t>
            </a:r>
          </a:p>
        </p:txBody>
      </p:sp>
      <p:sp>
        <p:nvSpPr>
          <p:cNvPr id="7" name="Title 1"/>
          <p:cNvSpPr txBox="1">
            <a:spLocks/>
          </p:cNvSpPr>
          <p:nvPr/>
        </p:nvSpPr>
        <p:spPr>
          <a:xfrm>
            <a:off x="685800" y="798106"/>
            <a:ext cx="7772400" cy="4044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44A869"/>
                </a:solidFill>
              </a:rPr>
              <a:t>Gebe</a:t>
            </a:r>
            <a:r>
              <a:rPr lang="en-US" sz="2600" b="1" dirty="0" smtClean="0">
                <a:solidFill>
                  <a:srgbClr val="44A869"/>
                </a:solidFill>
              </a:rPr>
              <a:t> </a:t>
            </a:r>
            <a:r>
              <a:rPr lang="en-US" sz="2600" b="1" dirty="0" err="1" smtClean="0">
                <a:solidFill>
                  <a:srgbClr val="44A869"/>
                </a:solidFill>
              </a:rPr>
              <a:t>Çocuklar</a:t>
            </a:r>
            <a:r>
              <a:rPr lang="en-US" sz="2600" b="1" dirty="0" smtClean="0">
                <a:solidFill>
                  <a:srgbClr val="44A869"/>
                </a:solidFill>
              </a:rPr>
              <a:t> </a:t>
            </a:r>
            <a:r>
              <a:rPr lang="en-US" sz="2600" b="1" dirty="0" err="1" smtClean="0">
                <a:solidFill>
                  <a:srgbClr val="44A869"/>
                </a:solidFill>
              </a:rPr>
              <a:t>ve</a:t>
            </a:r>
            <a:r>
              <a:rPr lang="en-US" sz="2600" b="1" dirty="0" smtClean="0">
                <a:solidFill>
                  <a:srgbClr val="44A869"/>
                </a:solidFill>
              </a:rPr>
              <a:t> </a:t>
            </a:r>
            <a:r>
              <a:rPr lang="en-US" sz="2600" b="1" dirty="0" err="1" smtClean="0">
                <a:solidFill>
                  <a:srgbClr val="44A869"/>
                </a:solidFill>
              </a:rPr>
              <a:t>Çocuk</a:t>
            </a:r>
            <a:r>
              <a:rPr lang="en-US" sz="2600" b="1" dirty="0" smtClean="0">
                <a:solidFill>
                  <a:srgbClr val="44A869"/>
                </a:solidFill>
              </a:rPr>
              <a:t> </a:t>
            </a:r>
            <a:r>
              <a:rPr lang="en-US" sz="2600" b="1" dirty="0" err="1" smtClean="0">
                <a:solidFill>
                  <a:srgbClr val="44A869"/>
                </a:solidFill>
              </a:rPr>
              <a:t>Anneler</a:t>
            </a:r>
            <a:r>
              <a:rPr lang="en-US" sz="2600" b="1" dirty="0" smtClean="0">
                <a:solidFill>
                  <a:srgbClr val="44A869"/>
                </a:solidFill>
              </a:rPr>
              <a:t> </a:t>
            </a:r>
            <a:r>
              <a:rPr lang="en-US" sz="2600" b="1" dirty="0" err="1" smtClean="0">
                <a:solidFill>
                  <a:srgbClr val="44A869"/>
                </a:solidFill>
              </a:rPr>
              <a:t>İçin</a:t>
            </a:r>
            <a:r>
              <a:rPr lang="en-US" sz="2600" b="1" dirty="0" smtClean="0">
                <a:solidFill>
                  <a:srgbClr val="44A869"/>
                </a:solidFill>
              </a:rPr>
              <a:t/>
            </a:r>
            <a:br>
              <a:rPr lang="en-US" sz="2600" b="1" dirty="0" smtClean="0">
                <a:solidFill>
                  <a:srgbClr val="44A869"/>
                </a:solidFill>
              </a:rPr>
            </a:br>
            <a:r>
              <a:rPr lang="en-US" sz="2600" b="1" dirty="0" err="1" smtClean="0">
                <a:solidFill>
                  <a:srgbClr val="44A869"/>
                </a:solidFill>
              </a:rPr>
              <a:t>Kurum</a:t>
            </a:r>
            <a:r>
              <a:rPr lang="en-US" sz="2600" b="1" dirty="0" smtClean="0">
                <a:solidFill>
                  <a:srgbClr val="44A869"/>
                </a:solidFill>
              </a:rPr>
              <a:t> </a:t>
            </a:r>
            <a:r>
              <a:rPr lang="en-US" sz="2600" b="1" dirty="0" err="1" smtClean="0">
                <a:solidFill>
                  <a:srgbClr val="44A869"/>
                </a:solidFill>
              </a:rPr>
              <a:t>Bakımı</a:t>
            </a:r>
            <a:endParaRPr lang="en-US" sz="2600" b="1" dirty="0">
              <a:solidFill>
                <a:srgbClr val="44A869"/>
              </a:solidFill>
            </a:endParaRPr>
          </a:p>
        </p:txBody>
      </p:sp>
      <p:pic>
        <p:nvPicPr>
          <p:cNvPr id="10" name="Picture 9" descr="_MG_5204.JPG"/>
          <p:cNvPicPr>
            <a:picLocks noChangeAspect="1"/>
          </p:cNvPicPr>
          <p:nvPr/>
        </p:nvPicPr>
        <p:blipFill rotWithShape="1">
          <a:blip r:embed="rId4">
            <a:extLst>
              <a:ext uri="{28A0092B-C50C-407E-A947-70E740481C1C}">
                <a14:useLocalDpi xmlns:a14="http://schemas.microsoft.com/office/drawing/2010/main" val="0"/>
              </a:ext>
            </a:extLst>
          </a:blip>
          <a:srcRect l="44394" r="7799"/>
          <a:stretch/>
        </p:blipFill>
        <p:spPr>
          <a:xfrm>
            <a:off x="256118" y="1629828"/>
            <a:ext cx="3005326" cy="4011089"/>
          </a:xfrm>
          <a:prstGeom prst="rect">
            <a:avLst/>
          </a:prstGeom>
        </p:spPr>
      </p:pic>
      <p:pic>
        <p:nvPicPr>
          <p:cNvPr id="2" name="Picture 1" descr="_MG_5172.JPG"/>
          <p:cNvPicPr>
            <a:picLocks noChangeAspect="1"/>
          </p:cNvPicPr>
          <p:nvPr/>
        </p:nvPicPr>
        <p:blipFill rotWithShape="1">
          <a:blip r:embed="rId5">
            <a:extLst>
              <a:ext uri="{28A0092B-C50C-407E-A947-70E740481C1C}">
                <a14:useLocalDpi xmlns:a14="http://schemas.microsoft.com/office/drawing/2010/main" val="0"/>
              </a:ext>
            </a:extLst>
          </a:blip>
          <a:srcRect l="20966" r="29084"/>
          <a:stretch/>
        </p:blipFill>
        <p:spPr>
          <a:xfrm>
            <a:off x="256118" y="1629828"/>
            <a:ext cx="3005326" cy="4011089"/>
          </a:xfrm>
          <a:prstGeom prst="rect">
            <a:avLst/>
          </a:prstGeom>
        </p:spPr>
      </p:pic>
      <p:sp>
        <p:nvSpPr>
          <p:cNvPr id="8" name="Rectangle 7"/>
          <p:cNvSpPr/>
          <p:nvPr/>
        </p:nvSpPr>
        <p:spPr>
          <a:xfrm>
            <a:off x="256120" y="5425473"/>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0246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85800" y="852698"/>
            <a:ext cx="7772400" cy="4044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44A869"/>
                </a:solidFill>
              </a:rPr>
              <a:t>Tedbir</a:t>
            </a:r>
            <a:r>
              <a:rPr lang="en-US" sz="2600" b="1" dirty="0" smtClean="0">
                <a:solidFill>
                  <a:srgbClr val="44A869"/>
                </a:solidFill>
              </a:rPr>
              <a:t> </a:t>
            </a:r>
            <a:r>
              <a:rPr lang="en-US" sz="2600" b="1" dirty="0" err="1" smtClean="0">
                <a:solidFill>
                  <a:srgbClr val="44A869"/>
                </a:solidFill>
              </a:rPr>
              <a:t>Kararlarının</a:t>
            </a:r>
            <a:r>
              <a:rPr lang="en-US" sz="2600" b="1" dirty="0" smtClean="0">
                <a:solidFill>
                  <a:srgbClr val="44A869"/>
                </a:solidFill>
              </a:rPr>
              <a:t> </a:t>
            </a:r>
            <a:r>
              <a:rPr lang="en-US" sz="2600" b="1" dirty="0" err="1" smtClean="0">
                <a:solidFill>
                  <a:srgbClr val="44A869"/>
                </a:solidFill>
              </a:rPr>
              <a:t>Uygulanmasında</a:t>
            </a:r>
            <a:r>
              <a:rPr lang="en-US" sz="2600" b="1" dirty="0" smtClean="0">
                <a:solidFill>
                  <a:srgbClr val="44A869"/>
                </a:solidFill>
              </a:rPr>
              <a:t/>
            </a:r>
            <a:br>
              <a:rPr lang="en-US" sz="2600" b="1" dirty="0" smtClean="0">
                <a:solidFill>
                  <a:srgbClr val="44A869"/>
                </a:solidFill>
              </a:rPr>
            </a:br>
            <a:r>
              <a:rPr lang="en-US" sz="2600" b="1" dirty="0" err="1" smtClean="0">
                <a:solidFill>
                  <a:srgbClr val="44A869"/>
                </a:solidFill>
              </a:rPr>
              <a:t>Koordinasyon</a:t>
            </a:r>
            <a:r>
              <a:rPr lang="en-US" sz="2600" b="1" dirty="0" smtClean="0">
                <a:solidFill>
                  <a:srgbClr val="44A869"/>
                </a:solidFill>
              </a:rPr>
              <a:t> </a:t>
            </a:r>
            <a:r>
              <a:rPr lang="en-US" sz="2600" b="1" dirty="0" err="1" smtClean="0">
                <a:solidFill>
                  <a:srgbClr val="44A869"/>
                </a:solidFill>
              </a:rPr>
              <a:t>ve</a:t>
            </a:r>
            <a:r>
              <a:rPr lang="en-US" sz="2600" b="1" dirty="0" smtClean="0">
                <a:solidFill>
                  <a:srgbClr val="44A869"/>
                </a:solidFill>
              </a:rPr>
              <a:t> </a:t>
            </a:r>
            <a:r>
              <a:rPr lang="en-US" sz="2600" b="1" dirty="0" err="1" smtClean="0">
                <a:solidFill>
                  <a:srgbClr val="44A869"/>
                </a:solidFill>
              </a:rPr>
              <a:t>İşbirliği</a:t>
            </a:r>
            <a:endParaRPr lang="en-US" sz="2600" b="1" dirty="0">
              <a:solidFill>
                <a:srgbClr val="44A869"/>
              </a:solidFill>
            </a:endParaRPr>
          </a:p>
        </p:txBody>
      </p:sp>
      <p:pic>
        <p:nvPicPr>
          <p:cNvPr id="4" name="Picture 3" descr="yasal ve kurumsal cerceve_grafik5-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700" y="1634060"/>
            <a:ext cx="5047488" cy="4005072"/>
          </a:xfrm>
          <a:prstGeom prst="rect">
            <a:avLst/>
          </a:prstGeom>
        </p:spPr>
      </p:pic>
    </p:spTree>
    <p:extLst>
      <p:ext uri="{BB962C8B-B14F-4D97-AF65-F5344CB8AC3E}">
        <p14:creationId xmlns:p14="http://schemas.microsoft.com/office/powerpoint/2010/main" val="3312486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231431343"/>
              </p:ext>
            </p:extLst>
          </p:nvPr>
        </p:nvGraphicFramePr>
        <p:xfrm>
          <a:off x="292099" y="1347316"/>
          <a:ext cx="8576734" cy="4152207"/>
        </p:xfrm>
        <a:graphic>
          <a:graphicData uri="http://schemas.openxmlformats.org/drawingml/2006/table">
            <a:tbl>
              <a:tblPr firstRow="1" bandRow="1">
                <a:tableStyleId>{5C22544A-7EE6-4342-B048-85BDC9FD1C3A}</a:tableStyleId>
              </a:tblPr>
              <a:tblGrid>
                <a:gridCol w="1752600"/>
                <a:gridCol w="6824134"/>
              </a:tblGrid>
              <a:tr h="0">
                <a:tc>
                  <a:txBody>
                    <a:bodyPr/>
                    <a:lstStyle/>
                    <a:p>
                      <a:r>
                        <a:rPr lang="tr-TR" sz="1600" b="1" dirty="0" smtClean="0">
                          <a:solidFill>
                            <a:schemeClr val="tx1">
                              <a:lumMod val="75000"/>
                              <a:lumOff val="25000"/>
                            </a:schemeClr>
                          </a:solidFill>
                        </a:rPr>
                        <a:t>Mevzuat</a:t>
                      </a:r>
                      <a:endParaRPr lang="en-US" sz="1600" b="1" dirty="0">
                        <a:solidFill>
                          <a:schemeClr val="tx1">
                            <a:lumMod val="75000"/>
                            <a:lumOff val="25000"/>
                          </a:schemeClr>
                        </a:solidFill>
                      </a:endParaRPr>
                    </a:p>
                  </a:txBody>
                  <a:tcPr>
                    <a:noFill/>
                  </a:tcPr>
                </a:tc>
                <a:tc>
                  <a:txBody>
                    <a:bodyPr/>
                    <a:lstStyle/>
                    <a:p>
                      <a:r>
                        <a:rPr lang="tr-TR" sz="1600" b="1" dirty="0" smtClean="0">
                          <a:solidFill>
                            <a:schemeClr val="tx1">
                              <a:lumMod val="75000"/>
                              <a:lumOff val="25000"/>
                            </a:schemeClr>
                          </a:solidFill>
                        </a:rPr>
                        <a:t>KDTY md. 19, Yönerge</a:t>
                      </a:r>
                      <a:endParaRPr lang="en-US" sz="1600" b="1" dirty="0">
                        <a:solidFill>
                          <a:schemeClr val="tx1">
                            <a:lumMod val="75000"/>
                            <a:lumOff val="25000"/>
                          </a:schemeClr>
                        </a:solidFill>
                      </a:endParaRPr>
                    </a:p>
                  </a:txBody>
                  <a:tcPr>
                    <a:noFill/>
                  </a:tcPr>
                </a:tc>
              </a:tr>
              <a:tr h="1816677">
                <a:tc>
                  <a:txBody>
                    <a:bodyPr/>
                    <a:lstStyle/>
                    <a:p>
                      <a:r>
                        <a:rPr lang="tr-TR" sz="1400" dirty="0" smtClean="0">
                          <a:solidFill>
                            <a:schemeClr val="tx1">
                              <a:lumMod val="75000"/>
                              <a:lumOff val="25000"/>
                            </a:schemeClr>
                          </a:solidFill>
                        </a:rPr>
                        <a:t>Üyeleri</a:t>
                      </a:r>
                      <a:endParaRPr lang="en-US" sz="1400" dirty="0">
                        <a:solidFill>
                          <a:schemeClr val="tx1">
                            <a:lumMod val="75000"/>
                            <a:lumOff val="25000"/>
                          </a:schemeClr>
                        </a:solidFill>
                      </a:endParaRPr>
                    </a:p>
                  </a:txBody>
                  <a:tcPr>
                    <a:solidFill>
                      <a:srgbClr val="92C79A"/>
                    </a:solidFill>
                  </a:tcPr>
                </a:tc>
                <a:tc>
                  <a:txBody>
                    <a:bodyPr/>
                    <a:lstStyle/>
                    <a:p>
                      <a:r>
                        <a:rPr lang="en-US" sz="1400" kern="1200" dirty="0" err="1" smtClean="0">
                          <a:solidFill>
                            <a:schemeClr val="tx1">
                              <a:lumMod val="75000"/>
                              <a:lumOff val="25000"/>
                            </a:schemeClr>
                          </a:solidFill>
                          <a:effectLst/>
                          <a:latin typeface="+mn-lt"/>
                          <a:ea typeface="+mn-ea"/>
                          <a:cs typeface="+mn-cs"/>
                        </a:rPr>
                        <a:t>Aile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Sosyal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Politikalar</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Müsteşarının</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veya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görevlendireceği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bir</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Müsteşar</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Yardımcısı</a:t>
                      </a:r>
                      <a:r>
                        <a:rPr lang="tr-TR" sz="1400" kern="1200" dirty="0" smtClean="0">
                          <a:solidFill>
                            <a:schemeClr val="tx1">
                              <a:lumMod val="75000"/>
                              <a:lumOff val="25000"/>
                            </a:schemeClr>
                          </a:solidFill>
                          <a:effectLst/>
                          <a:latin typeface="+mn-lt"/>
                          <a:ea typeface="+mn-ea"/>
                          <a:cs typeface="+mn-cs"/>
                        </a:rPr>
                        <a:t> (Başkan)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lumMod val="75000"/>
                              <a:lumOff val="25000"/>
                            </a:schemeClr>
                          </a:solidFill>
                          <a:effectLst/>
                          <a:latin typeface="+mn-lt"/>
                          <a:ea typeface="+mn-ea"/>
                          <a:cs typeface="+mn-cs"/>
                        </a:rPr>
                        <a:t>İçişleri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tr-TR" sz="1400" kern="1200" baseline="0" dirty="0" smtClean="0">
                          <a:solidFill>
                            <a:schemeClr val="tx1">
                              <a:lumMod val="75000"/>
                              <a:lumOff val="25000"/>
                            </a:schemeClr>
                          </a:solidFill>
                          <a:effectLst/>
                          <a:latin typeface="+mn-lt"/>
                          <a:ea typeface="+mn-ea"/>
                          <a:cs typeface="+mn-cs"/>
                        </a:rPr>
                        <a:t> </a:t>
                      </a:r>
                      <a:r>
                        <a:rPr lang="tr-TR" sz="1400" kern="1200" dirty="0" smtClean="0">
                          <a:solidFill>
                            <a:schemeClr val="tx1">
                              <a:lumMod val="75000"/>
                              <a:lumOff val="25000"/>
                            </a:schemeClr>
                          </a:solidFill>
                          <a:effectLst/>
                          <a:latin typeface="+mn-lt"/>
                          <a:ea typeface="+mn-ea"/>
                          <a:cs typeface="+mn-cs"/>
                        </a:rPr>
                        <a:t>Müst. Yrd.</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lumMod val="75000"/>
                              <a:lumOff val="25000"/>
                            </a:schemeClr>
                          </a:solidFill>
                          <a:effectLst/>
                          <a:latin typeface="+mn-lt"/>
                          <a:ea typeface="+mn-ea"/>
                          <a:cs typeface="+mn-cs"/>
                        </a:rPr>
                        <a:t>Millî</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Eğitim</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tr-TR" sz="1400" kern="1200" baseline="0" dirty="0" smtClean="0">
                          <a:solidFill>
                            <a:schemeClr val="tx1">
                              <a:lumMod val="75000"/>
                              <a:lumOff val="25000"/>
                            </a:schemeClr>
                          </a:solidFill>
                          <a:effectLst/>
                          <a:latin typeface="+mn-lt"/>
                          <a:ea typeface="+mn-ea"/>
                          <a:cs typeface="+mn-cs"/>
                        </a:rPr>
                        <a:t> </a:t>
                      </a:r>
                      <a:r>
                        <a:rPr lang="tr-TR" sz="1400" kern="1200" dirty="0" smtClean="0">
                          <a:solidFill>
                            <a:schemeClr val="tx1">
                              <a:lumMod val="75000"/>
                              <a:lumOff val="25000"/>
                            </a:schemeClr>
                          </a:solidFill>
                          <a:effectLst/>
                          <a:latin typeface="+mn-lt"/>
                          <a:ea typeface="+mn-ea"/>
                          <a:cs typeface="+mn-cs"/>
                        </a:rPr>
                        <a:t>Müst. Yrd.</a:t>
                      </a:r>
                    </a:p>
                    <a:p>
                      <a:r>
                        <a:rPr lang="en-US" sz="1400" kern="1200" dirty="0" err="1" smtClean="0">
                          <a:solidFill>
                            <a:schemeClr val="tx1">
                              <a:lumMod val="75000"/>
                              <a:lumOff val="25000"/>
                            </a:schemeClr>
                          </a:solidFill>
                          <a:effectLst/>
                          <a:latin typeface="+mn-lt"/>
                          <a:ea typeface="+mn-ea"/>
                          <a:cs typeface="+mn-cs"/>
                        </a:rPr>
                        <a:t>Sağlık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Çalışma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Sosyal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Güvenlik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en-US" sz="1400" kern="1200" dirty="0" smtClean="0">
                          <a:solidFill>
                            <a:schemeClr val="tx1">
                              <a:lumMod val="75000"/>
                              <a:lumOff val="25000"/>
                            </a:schemeClr>
                          </a:solidFill>
                          <a:effectLst/>
                          <a:latin typeface="+mn-lt"/>
                          <a:ea typeface="+mn-ea"/>
                          <a:cs typeface="+mn-cs"/>
                        </a:rPr>
                        <a:t> </a:t>
                      </a:r>
                      <a:r>
                        <a:rPr lang="tr-TR" sz="1400" kern="1200" dirty="0" smtClean="0">
                          <a:solidFill>
                            <a:schemeClr val="tx1">
                              <a:lumMod val="75000"/>
                              <a:lumOff val="25000"/>
                            </a:schemeClr>
                          </a:solidFill>
                          <a:effectLst/>
                          <a:latin typeface="+mn-lt"/>
                          <a:ea typeface="+mn-ea"/>
                          <a:cs typeface="+mn-cs"/>
                        </a:rPr>
                        <a:t>Müst. Yrd.</a:t>
                      </a:r>
                    </a:p>
                    <a:p>
                      <a:r>
                        <a:rPr lang="en-US" sz="1400" kern="1200" dirty="0" err="1" smtClean="0">
                          <a:solidFill>
                            <a:schemeClr val="tx1">
                              <a:lumMod val="75000"/>
                              <a:lumOff val="25000"/>
                            </a:schemeClr>
                          </a:solidFill>
                          <a:effectLst/>
                          <a:latin typeface="+mn-lt"/>
                          <a:ea typeface="+mn-ea"/>
                          <a:cs typeface="+mn-cs"/>
                        </a:rPr>
                        <a:t>Adalet</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Bakanlığı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Ceza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İşleri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Genel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Çocuk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Hizmetleri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Genel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tr-TR" sz="1400" kern="1200" dirty="0" smtClean="0">
                          <a:solidFill>
                            <a:schemeClr val="tx1">
                              <a:lumMod val="75000"/>
                              <a:lumOff val="25000"/>
                            </a:schemeClr>
                          </a:solidFill>
                          <a:effectLst/>
                          <a:latin typeface="+mn-lt"/>
                          <a:ea typeface="+mn-ea"/>
                          <a:cs typeface="+mn-cs"/>
                        </a:rPr>
                        <a:t>STK ve diğer ilgili kurumlar</a:t>
                      </a:r>
                      <a:endParaRPr lang="en-US" sz="1400" dirty="0">
                        <a:solidFill>
                          <a:schemeClr val="tx1">
                            <a:lumMod val="75000"/>
                            <a:lumOff val="25000"/>
                          </a:schemeClr>
                        </a:solidFill>
                      </a:endParaRPr>
                    </a:p>
                  </a:txBody>
                  <a:tcPr>
                    <a:solidFill>
                      <a:srgbClr val="92C79A"/>
                    </a:solidFill>
                  </a:tcPr>
                </a:tc>
              </a:tr>
              <a:tr h="1333500">
                <a:tc>
                  <a:txBody>
                    <a:bodyPr/>
                    <a:lstStyle/>
                    <a:p>
                      <a:r>
                        <a:rPr lang="tr-TR" sz="1400" dirty="0" smtClean="0">
                          <a:solidFill>
                            <a:schemeClr val="tx1">
                              <a:lumMod val="75000"/>
                              <a:lumOff val="25000"/>
                            </a:schemeClr>
                          </a:solidFill>
                        </a:rPr>
                        <a:t>Görevleri</a:t>
                      </a:r>
                      <a:endParaRPr lang="en-US" sz="1400" dirty="0">
                        <a:solidFill>
                          <a:schemeClr val="tx1">
                            <a:lumMod val="75000"/>
                            <a:lumOff val="25000"/>
                          </a:schemeClr>
                        </a:solidFill>
                      </a:endParaRPr>
                    </a:p>
                  </a:txBody>
                  <a:tcPr>
                    <a:solidFill>
                      <a:srgbClr val="C5E4CB"/>
                    </a:solidFill>
                  </a:tcPr>
                </a:tc>
                <a:tc>
                  <a:txBody>
                    <a:bodyPr/>
                    <a:lstStyle/>
                    <a:p>
                      <a:r>
                        <a:rPr lang="en-US" sz="1400" kern="1200" dirty="0" err="1" smtClean="0">
                          <a:solidFill>
                            <a:schemeClr val="tx1">
                              <a:lumMod val="75000"/>
                              <a:lumOff val="25000"/>
                            </a:schemeClr>
                          </a:solidFill>
                          <a:effectLst/>
                          <a:latin typeface="+mn-lt"/>
                          <a:ea typeface="+mn-ea"/>
                          <a:cs typeface="+mn-cs"/>
                        </a:rPr>
                        <a:t>Koruyucu</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destekleyici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tedbirlerin</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yerine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getirilmesinde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kurumların</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koordinasyonunu</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sağlamak</a:t>
                      </a:r>
                      <a:endParaRPr lang="tr-TR" sz="1400" kern="1200" dirty="0" smtClean="0">
                        <a:solidFill>
                          <a:schemeClr val="tx1">
                            <a:lumMod val="75000"/>
                            <a:lumOff val="25000"/>
                          </a:schemeClr>
                        </a:solidFill>
                        <a:effectLst/>
                        <a:latin typeface="+mn-lt"/>
                        <a:ea typeface="+mn-ea"/>
                        <a:cs typeface="+mn-cs"/>
                      </a:endParaRPr>
                    </a:p>
                    <a:p>
                      <a:r>
                        <a:rPr lang="tr-TR" sz="1400" kern="1200" dirty="0" smtClean="0">
                          <a:solidFill>
                            <a:schemeClr val="tx1">
                              <a:lumMod val="75000"/>
                              <a:lumOff val="25000"/>
                            </a:schemeClr>
                          </a:solidFill>
                          <a:effectLst/>
                          <a:latin typeface="+mn-lt"/>
                          <a:ea typeface="+mn-ea"/>
                          <a:cs typeface="+mn-cs"/>
                        </a:rPr>
                        <a:t>İllerden gelen bilgileri değerlendirmek</a:t>
                      </a:r>
                    </a:p>
                    <a:p>
                      <a:r>
                        <a:rPr lang="tr-TR" sz="1400" kern="1200" dirty="0" smtClean="0">
                          <a:solidFill>
                            <a:schemeClr val="tx1">
                              <a:lumMod val="75000"/>
                              <a:lumOff val="25000"/>
                            </a:schemeClr>
                          </a:solidFill>
                          <a:effectLst/>
                          <a:latin typeface="+mn-lt"/>
                          <a:ea typeface="+mn-ea"/>
                          <a:cs typeface="+mn-cs"/>
                        </a:rPr>
                        <a:t>Kısa ve uzun vadeli politika geliştirmek</a:t>
                      </a:r>
                    </a:p>
                    <a:p>
                      <a:r>
                        <a:rPr lang="tr-TR" sz="1400" kern="1200" dirty="0" smtClean="0">
                          <a:solidFill>
                            <a:schemeClr val="tx1">
                              <a:lumMod val="75000"/>
                              <a:lumOff val="25000"/>
                            </a:schemeClr>
                          </a:solidFill>
                          <a:effectLst/>
                          <a:latin typeface="+mn-lt"/>
                          <a:ea typeface="+mn-ea"/>
                          <a:cs typeface="+mn-cs"/>
                        </a:rPr>
                        <a:t>Yasal ve idari</a:t>
                      </a:r>
                      <a:r>
                        <a:rPr lang="tr-TR" sz="1400" kern="1200" baseline="0" dirty="0" smtClean="0">
                          <a:solidFill>
                            <a:schemeClr val="tx1">
                              <a:lumMod val="75000"/>
                              <a:lumOff val="25000"/>
                            </a:schemeClr>
                          </a:solidFill>
                          <a:effectLst/>
                          <a:latin typeface="+mn-lt"/>
                          <a:ea typeface="+mn-ea"/>
                          <a:cs typeface="+mn-cs"/>
                        </a:rPr>
                        <a:t> tedbirlere ilişkin teklif hazırlamak</a:t>
                      </a:r>
                    </a:p>
                    <a:p>
                      <a:r>
                        <a:rPr lang="tr-TR" sz="1400" kern="1200" baseline="0" dirty="0" smtClean="0">
                          <a:solidFill>
                            <a:schemeClr val="tx1">
                              <a:lumMod val="75000"/>
                              <a:lumOff val="25000"/>
                            </a:schemeClr>
                          </a:solidFill>
                          <a:effectLst/>
                          <a:latin typeface="+mn-lt"/>
                          <a:ea typeface="+mn-ea"/>
                          <a:cs typeface="+mn-cs"/>
                        </a:rPr>
                        <a:t>Kurumlarca hazırlanan çalışma ve projeleri karara bağlamak</a:t>
                      </a:r>
                      <a:endParaRPr lang="en-US" sz="1400" dirty="0">
                        <a:solidFill>
                          <a:schemeClr val="tx1">
                            <a:lumMod val="75000"/>
                            <a:lumOff val="25000"/>
                          </a:schemeClr>
                        </a:solidFill>
                      </a:endParaRPr>
                    </a:p>
                  </a:txBody>
                  <a:tcPr>
                    <a:solidFill>
                      <a:srgbClr val="C5E4CB"/>
                    </a:solidFill>
                  </a:tcPr>
                </a:tc>
              </a:tr>
              <a:tr h="321733">
                <a:tc>
                  <a:txBody>
                    <a:bodyPr/>
                    <a:lstStyle/>
                    <a:p>
                      <a:r>
                        <a:rPr lang="tr-TR" sz="1400" dirty="0" smtClean="0">
                          <a:solidFill>
                            <a:schemeClr val="tx1">
                              <a:lumMod val="75000"/>
                              <a:lumOff val="25000"/>
                            </a:schemeClr>
                          </a:solidFill>
                        </a:rPr>
                        <a:t>Sekreteryası</a:t>
                      </a:r>
                      <a:endParaRPr lang="en-US" sz="1400" dirty="0">
                        <a:solidFill>
                          <a:schemeClr val="tx1">
                            <a:lumMod val="75000"/>
                            <a:lumOff val="25000"/>
                          </a:schemeClr>
                        </a:solidFill>
                      </a:endParaRPr>
                    </a:p>
                  </a:txBody>
                  <a:tcPr>
                    <a:solidFill>
                      <a:srgbClr val="92C79A"/>
                    </a:solidFill>
                  </a:tcPr>
                </a:tc>
                <a:tc>
                  <a:txBody>
                    <a:bodyPr/>
                    <a:lstStyle/>
                    <a:p>
                      <a:r>
                        <a:rPr lang="en-US" sz="1400" kern="1200" dirty="0" smtClean="0">
                          <a:solidFill>
                            <a:schemeClr val="tx1">
                              <a:lumMod val="75000"/>
                              <a:lumOff val="25000"/>
                            </a:schemeClr>
                          </a:solidFill>
                          <a:effectLst/>
                          <a:latin typeface="+mn-lt"/>
                          <a:ea typeface="+mn-ea"/>
                          <a:cs typeface="+mn-cs"/>
                        </a:rPr>
                        <a:t>ASPB, </a:t>
                      </a:r>
                      <a:r>
                        <a:rPr lang="en-US" sz="1400" kern="1200" dirty="0" err="1" smtClean="0">
                          <a:solidFill>
                            <a:schemeClr val="tx1">
                              <a:lumMod val="75000"/>
                              <a:lumOff val="25000"/>
                            </a:schemeClr>
                          </a:solidFill>
                          <a:effectLst/>
                          <a:latin typeface="+mn-lt"/>
                          <a:ea typeface="+mn-ea"/>
                          <a:cs typeface="+mn-cs"/>
                        </a:rPr>
                        <a:t>Çocuk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Hizmetleri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Genel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Müdürlüğü</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Koruyucu</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Önleyici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Hizmetler</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Dairesi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Başkanlığı</a:t>
                      </a:r>
                      <a:r>
                        <a:rPr lang="en-US" sz="1400" kern="1200" dirty="0" smtClean="0">
                          <a:solidFill>
                            <a:schemeClr val="tx1">
                              <a:lumMod val="75000"/>
                              <a:lumOff val="25000"/>
                            </a:schemeClr>
                          </a:solidFill>
                          <a:effectLst/>
                          <a:latin typeface="+mn-lt"/>
                          <a:ea typeface="+mn-ea"/>
                          <a:cs typeface="+mn-cs"/>
                        </a:rPr>
                        <a:t> </a:t>
                      </a:r>
                      <a:endParaRPr lang="en-US" sz="1400" dirty="0">
                        <a:solidFill>
                          <a:schemeClr val="tx1">
                            <a:lumMod val="75000"/>
                            <a:lumOff val="25000"/>
                          </a:schemeClr>
                        </a:solidFill>
                      </a:endParaRPr>
                    </a:p>
                  </a:txBody>
                  <a:tcPr>
                    <a:solidFill>
                      <a:srgbClr val="92C79A"/>
                    </a:solidFill>
                  </a:tcPr>
                </a:tc>
              </a:tr>
              <a:tr h="306917">
                <a:tc>
                  <a:txBody>
                    <a:bodyPr/>
                    <a:lstStyle/>
                    <a:p>
                      <a:r>
                        <a:rPr lang="tr-TR" sz="1400" dirty="0" smtClean="0">
                          <a:solidFill>
                            <a:schemeClr val="tx1">
                              <a:lumMod val="75000"/>
                              <a:lumOff val="25000"/>
                            </a:schemeClr>
                          </a:solidFill>
                        </a:rPr>
                        <a:t>Zamanı</a:t>
                      </a:r>
                      <a:endParaRPr lang="en-US" sz="1400" dirty="0">
                        <a:solidFill>
                          <a:schemeClr val="tx1">
                            <a:lumMod val="75000"/>
                            <a:lumOff val="25000"/>
                          </a:schemeClr>
                        </a:solidFill>
                      </a:endParaRPr>
                    </a:p>
                  </a:txBody>
                  <a:tcPr>
                    <a:solidFill>
                      <a:srgbClr val="C5E4CB"/>
                    </a:solidFill>
                  </a:tcPr>
                </a:tc>
                <a:tc>
                  <a:txBody>
                    <a:bodyPr/>
                    <a:lstStyle/>
                    <a:p>
                      <a:r>
                        <a:rPr lang="tr-TR" sz="1400" kern="1200" dirty="0" smtClean="0">
                          <a:solidFill>
                            <a:schemeClr val="tx1">
                              <a:lumMod val="75000"/>
                              <a:lumOff val="25000"/>
                            </a:schemeClr>
                          </a:solidFill>
                          <a:effectLst/>
                          <a:latin typeface="+mn-lt"/>
                          <a:ea typeface="+mn-ea"/>
                          <a:cs typeface="+mn-cs"/>
                        </a:rPr>
                        <a:t>A</a:t>
                      </a:r>
                      <a:r>
                        <a:rPr lang="en-US" sz="1400" kern="1200" dirty="0" err="1" smtClean="0">
                          <a:solidFill>
                            <a:schemeClr val="tx1">
                              <a:lumMod val="75000"/>
                              <a:lumOff val="25000"/>
                            </a:schemeClr>
                          </a:solidFill>
                          <a:effectLst/>
                          <a:latin typeface="+mn-lt"/>
                          <a:ea typeface="+mn-ea"/>
                          <a:cs typeface="+mn-cs"/>
                        </a:rPr>
                        <a:t>ltı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ayda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bir</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olmak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üzere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yılda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iki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kez</a:t>
                      </a:r>
                      <a:r>
                        <a:rPr lang="en-US" sz="1400" kern="1200" dirty="0" smtClean="0">
                          <a:solidFill>
                            <a:schemeClr val="tx1">
                              <a:lumMod val="75000"/>
                              <a:lumOff val="25000"/>
                            </a:schemeClr>
                          </a:solidFill>
                          <a:effectLst/>
                          <a:latin typeface="+mn-lt"/>
                          <a:ea typeface="+mn-ea"/>
                          <a:cs typeface="+mn-cs"/>
                        </a:rPr>
                        <a:t> </a:t>
                      </a:r>
                      <a:r>
                        <a:rPr lang="tr-TR" sz="1400" kern="1200" baseline="0" dirty="0" smtClean="0">
                          <a:solidFill>
                            <a:schemeClr val="tx1">
                              <a:lumMod val="75000"/>
                              <a:lumOff val="25000"/>
                            </a:schemeClr>
                          </a:solidFill>
                          <a:effectLst/>
                          <a:latin typeface="+mn-lt"/>
                          <a:ea typeface="+mn-ea"/>
                          <a:cs typeface="+mn-cs"/>
                        </a:rPr>
                        <a:t> ve g</a:t>
                      </a:r>
                      <a:r>
                        <a:rPr lang="tr-TR" sz="1400" dirty="0" smtClean="0">
                          <a:solidFill>
                            <a:schemeClr val="tx1">
                              <a:lumMod val="75000"/>
                              <a:lumOff val="25000"/>
                            </a:schemeClr>
                          </a:solidFill>
                        </a:rPr>
                        <a:t>erek</a:t>
                      </a:r>
                      <a:r>
                        <a:rPr lang="tr-TR" sz="1400" baseline="0" dirty="0" smtClean="0">
                          <a:solidFill>
                            <a:schemeClr val="tx1">
                              <a:lumMod val="75000"/>
                              <a:lumOff val="25000"/>
                            </a:schemeClr>
                          </a:solidFill>
                        </a:rPr>
                        <a:t> görülen hallerde.</a:t>
                      </a:r>
                      <a:endParaRPr lang="en-US" sz="1400" dirty="0">
                        <a:solidFill>
                          <a:schemeClr val="tx1">
                            <a:lumMod val="75000"/>
                            <a:lumOff val="25000"/>
                          </a:schemeClr>
                        </a:solidFill>
                      </a:endParaRPr>
                    </a:p>
                  </a:txBody>
                  <a:tcPr>
                    <a:solidFill>
                      <a:srgbClr val="C5E4CB"/>
                    </a:solidFill>
                  </a:tcPr>
                </a:tc>
              </a:tr>
            </a:tbl>
          </a:graphicData>
        </a:graphic>
      </p:graphicFrame>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652567"/>
            <a:ext cx="7772400" cy="444853"/>
          </a:xfrm>
        </p:spPr>
        <p:txBody>
          <a:bodyPr>
            <a:noAutofit/>
          </a:bodyPr>
          <a:lstStyle/>
          <a:p>
            <a:r>
              <a:rPr lang="en-US" sz="2600" b="1" dirty="0" err="1" smtClean="0">
                <a:solidFill>
                  <a:srgbClr val="44A869"/>
                </a:solidFill>
              </a:rPr>
              <a:t>Merkezi</a:t>
            </a:r>
            <a:r>
              <a:rPr lang="en-US" sz="2600" b="1" dirty="0" smtClean="0">
                <a:solidFill>
                  <a:srgbClr val="44A869"/>
                </a:solidFill>
              </a:rPr>
              <a:t> </a:t>
            </a:r>
            <a:r>
              <a:rPr lang="en-US" sz="2600" b="1" dirty="0" err="1" smtClean="0">
                <a:solidFill>
                  <a:srgbClr val="44A869"/>
                </a:solidFill>
              </a:rPr>
              <a:t>Koordinasyon</a:t>
            </a:r>
            <a:endParaRPr lang="en-US" sz="2600" b="1" dirty="0">
              <a:solidFill>
                <a:srgbClr val="44A869"/>
              </a:solidFill>
            </a:endParaRPr>
          </a:p>
        </p:txBody>
      </p:sp>
    </p:spTree>
    <p:extLst>
      <p:ext uri="{BB962C8B-B14F-4D97-AF65-F5344CB8AC3E}">
        <p14:creationId xmlns:p14="http://schemas.microsoft.com/office/powerpoint/2010/main" val="509577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652567"/>
            <a:ext cx="7772400" cy="444853"/>
          </a:xfrm>
        </p:spPr>
        <p:txBody>
          <a:bodyPr>
            <a:noAutofit/>
          </a:bodyPr>
          <a:lstStyle/>
          <a:p>
            <a:r>
              <a:rPr lang="en-US" sz="2600" b="1" dirty="0" smtClean="0">
                <a:solidFill>
                  <a:srgbClr val="44A869"/>
                </a:solidFill>
              </a:rPr>
              <a:t>İl/</a:t>
            </a:r>
            <a:r>
              <a:rPr lang="en-US" sz="2600" b="1" dirty="0" err="1" smtClean="0">
                <a:solidFill>
                  <a:srgbClr val="44A869"/>
                </a:solidFill>
              </a:rPr>
              <a:t>İlçe</a:t>
            </a:r>
            <a:r>
              <a:rPr lang="en-US" sz="2600" b="1" dirty="0" smtClean="0">
                <a:solidFill>
                  <a:srgbClr val="44A869"/>
                </a:solidFill>
              </a:rPr>
              <a:t> </a:t>
            </a:r>
            <a:r>
              <a:rPr lang="en-US" sz="2600" b="1" dirty="0" err="1" smtClean="0">
                <a:solidFill>
                  <a:srgbClr val="44A869"/>
                </a:solidFill>
              </a:rPr>
              <a:t>Koordinasyon</a:t>
            </a:r>
            <a:endParaRPr lang="en-US" sz="2600" b="1" dirty="0">
              <a:solidFill>
                <a:srgbClr val="44A869"/>
              </a:solidFill>
            </a:endParaRPr>
          </a:p>
        </p:txBody>
      </p:sp>
      <p:graphicFrame>
        <p:nvGraphicFramePr>
          <p:cNvPr id="8" name="Content Placeholder 4"/>
          <p:cNvGraphicFramePr>
            <a:graphicFrameLocks/>
          </p:cNvGraphicFramePr>
          <p:nvPr>
            <p:extLst>
              <p:ext uri="{D42A27DB-BD31-4B8C-83A1-F6EECF244321}">
                <p14:modId xmlns:p14="http://schemas.microsoft.com/office/powerpoint/2010/main" val="640750995"/>
              </p:ext>
            </p:extLst>
          </p:nvPr>
        </p:nvGraphicFramePr>
        <p:xfrm>
          <a:off x="292099" y="1341968"/>
          <a:ext cx="8566150" cy="3854449"/>
        </p:xfrm>
        <a:graphic>
          <a:graphicData uri="http://schemas.openxmlformats.org/drawingml/2006/table">
            <a:tbl>
              <a:tblPr firstRow="1" bandRow="1">
                <a:tableStyleId>{5C22544A-7EE6-4342-B048-85BDC9FD1C3A}</a:tableStyleId>
              </a:tblPr>
              <a:tblGrid>
                <a:gridCol w="1752600"/>
                <a:gridCol w="6813550"/>
              </a:tblGrid>
              <a:tr h="260962">
                <a:tc>
                  <a:txBody>
                    <a:bodyPr/>
                    <a:lstStyle/>
                    <a:p>
                      <a:r>
                        <a:rPr lang="tr-TR" sz="1600" dirty="0" smtClean="0">
                          <a:solidFill>
                            <a:schemeClr val="tx1">
                              <a:lumMod val="75000"/>
                              <a:lumOff val="25000"/>
                            </a:schemeClr>
                          </a:solidFill>
                        </a:rPr>
                        <a:t>Mevzuat</a:t>
                      </a:r>
                      <a:endParaRPr lang="en-US" sz="1600" dirty="0">
                        <a:solidFill>
                          <a:schemeClr val="tx1">
                            <a:lumMod val="75000"/>
                            <a:lumOff val="25000"/>
                          </a:schemeClr>
                        </a:solidFill>
                      </a:endParaRPr>
                    </a:p>
                  </a:txBody>
                  <a:tcPr>
                    <a:noFill/>
                  </a:tcPr>
                </a:tc>
                <a:tc>
                  <a:txBody>
                    <a:bodyPr/>
                    <a:lstStyle/>
                    <a:p>
                      <a:r>
                        <a:rPr lang="tr-TR" sz="1600" dirty="0" smtClean="0">
                          <a:solidFill>
                            <a:schemeClr val="tx1">
                              <a:lumMod val="75000"/>
                              <a:lumOff val="25000"/>
                            </a:schemeClr>
                          </a:solidFill>
                        </a:rPr>
                        <a:t>KDTY md. 20-21, Yönerge</a:t>
                      </a:r>
                      <a:endParaRPr lang="en-US" sz="1600" dirty="0">
                        <a:solidFill>
                          <a:schemeClr val="tx1">
                            <a:lumMod val="75000"/>
                            <a:lumOff val="25000"/>
                          </a:schemeClr>
                        </a:solidFill>
                      </a:endParaRPr>
                    </a:p>
                  </a:txBody>
                  <a:tcPr>
                    <a:noFill/>
                  </a:tcPr>
                </a:tc>
              </a:tr>
              <a:tr h="3519169">
                <a:tc>
                  <a:txBody>
                    <a:bodyPr/>
                    <a:lstStyle/>
                    <a:p>
                      <a:r>
                        <a:rPr lang="tr-TR" sz="1400" dirty="0" smtClean="0">
                          <a:solidFill>
                            <a:schemeClr val="tx1">
                              <a:lumMod val="75000"/>
                              <a:lumOff val="25000"/>
                            </a:schemeClr>
                          </a:solidFill>
                        </a:rPr>
                        <a:t>Üyeleri</a:t>
                      </a:r>
                      <a:endParaRPr lang="en-US" sz="1400" dirty="0">
                        <a:solidFill>
                          <a:schemeClr val="tx1">
                            <a:lumMod val="75000"/>
                            <a:lumOff val="25000"/>
                          </a:schemeClr>
                        </a:solidFill>
                      </a:endParaRPr>
                    </a:p>
                  </a:txBody>
                  <a:tcPr>
                    <a:solidFill>
                      <a:srgbClr val="92C79A"/>
                    </a:solidFill>
                  </a:tcPr>
                </a:tc>
                <a:tc>
                  <a:txBody>
                    <a:bodyPr/>
                    <a:lstStyle/>
                    <a:p>
                      <a:r>
                        <a:rPr lang="en-US" sz="1400" kern="1200" dirty="0" err="1" smtClean="0">
                          <a:solidFill>
                            <a:schemeClr val="tx1">
                              <a:lumMod val="75000"/>
                              <a:lumOff val="25000"/>
                            </a:schemeClr>
                          </a:solidFill>
                          <a:effectLst/>
                          <a:latin typeface="+mn-lt"/>
                          <a:ea typeface="+mn-ea"/>
                          <a:cs typeface="+mn-cs"/>
                        </a:rPr>
                        <a:t>Vali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veya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Vali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Yardımcısının</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başkanlığında</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Cumhuriyet</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Başsavcısı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veya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görevlendireceği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Cumhuriyet</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Başsavcı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Vekili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ya</a:t>
                      </a:r>
                      <a:r>
                        <a:rPr lang="en-US" sz="1400" kern="1200" dirty="0" smtClean="0">
                          <a:solidFill>
                            <a:schemeClr val="tx1">
                              <a:lumMod val="75000"/>
                              <a:lumOff val="25000"/>
                            </a:schemeClr>
                          </a:solidFill>
                          <a:effectLst/>
                          <a:latin typeface="+mn-lt"/>
                          <a:ea typeface="+mn-ea"/>
                          <a:cs typeface="+mn-cs"/>
                        </a:rPr>
                        <a:t> da </a:t>
                      </a:r>
                    </a:p>
                    <a:p>
                      <a:r>
                        <a:rPr lang="en-US" sz="1400" kern="1200" dirty="0" err="1" smtClean="0">
                          <a:solidFill>
                            <a:schemeClr val="tx1">
                              <a:lumMod val="75000"/>
                              <a:lumOff val="25000"/>
                            </a:schemeClr>
                          </a:solidFill>
                          <a:effectLst/>
                          <a:latin typeface="+mn-lt"/>
                          <a:ea typeface="+mn-ea"/>
                          <a:cs typeface="+mn-cs"/>
                        </a:rPr>
                        <a:t>Cumhuriyet</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Savcısı</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Emniyet</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Jandarma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Komutanı</a:t>
                      </a:r>
                      <a:r>
                        <a:rPr lang="en-US" sz="1400" kern="1200" dirty="0" smtClean="0">
                          <a:solidFill>
                            <a:schemeClr val="tx1">
                              <a:lumMod val="75000"/>
                              <a:lumOff val="25000"/>
                            </a:schemeClr>
                          </a:solidFill>
                          <a:effectLst/>
                          <a:latin typeface="+mn-lt"/>
                          <a:ea typeface="+mn-ea"/>
                          <a:cs typeface="+mn-cs"/>
                        </a:rPr>
                        <a:t>,</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Millî</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Eğitim</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Sağlık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Büyükşehir</a:t>
                      </a:r>
                      <a:r>
                        <a:rPr lang="en-US" sz="1400" kern="1200" dirty="0" smtClean="0">
                          <a:solidFill>
                            <a:schemeClr val="tx1">
                              <a:lumMod val="75000"/>
                              <a:lumOff val="25000"/>
                            </a:schemeClr>
                          </a:solidFill>
                          <a:effectLst/>
                          <a:latin typeface="+mn-lt"/>
                          <a:ea typeface="+mn-ea"/>
                          <a:cs typeface="+mn-cs"/>
                        </a:rPr>
                        <a:t>,</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Merkez</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İlçe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Belediye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Başkanları</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Çalışma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İş</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Kurumu</a:t>
                      </a:r>
                      <a:r>
                        <a:rPr lang="en-US" sz="1400" kern="1200" dirty="0" smtClean="0">
                          <a:solidFill>
                            <a:schemeClr val="tx1">
                              <a:lumMod val="75000"/>
                              <a:lumOff val="25000"/>
                            </a:schemeClr>
                          </a:solidFill>
                          <a:effectLst/>
                          <a:latin typeface="+mn-lt"/>
                          <a:ea typeface="+mn-ea"/>
                          <a:cs typeface="+mn-cs"/>
                        </a:rPr>
                        <a:t> İl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Gençlik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Hizmetleri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Spor</a:t>
                      </a:r>
                      <a:r>
                        <a:rPr lang="en-US" sz="1400" kern="1200" dirty="0" smtClean="0">
                          <a:solidFill>
                            <a:schemeClr val="tx1">
                              <a:lumMod val="75000"/>
                              <a:lumOff val="25000"/>
                            </a:schemeClr>
                          </a:solidFill>
                          <a:effectLst/>
                          <a:latin typeface="+mn-lt"/>
                          <a:ea typeface="+mn-ea"/>
                          <a:cs typeface="+mn-cs"/>
                        </a:rPr>
                        <a:t> İl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Aile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Sosyal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Politikalar</a:t>
                      </a:r>
                      <a:r>
                        <a:rPr lang="en-US" sz="1400" kern="1200" dirty="0" smtClean="0">
                          <a:solidFill>
                            <a:schemeClr val="tx1">
                              <a:lumMod val="75000"/>
                              <a:lumOff val="25000"/>
                            </a:schemeClr>
                          </a:solidFill>
                          <a:effectLst/>
                          <a:latin typeface="+mn-lt"/>
                          <a:ea typeface="+mn-ea"/>
                          <a:cs typeface="+mn-cs"/>
                        </a:rPr>
                        <a:t> İl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smtClean="0">
                          <a:solidFill>
                            <a:schemeClr val="tx1">
                              <a:lumMod val="75000"/>
                              <a:lumOff val="25000"/>
                            </a:schemeClr>
                          </a:solidFill>
                          <a:effectLst/>
                          <a:latin typeface="+mn-lt"/>
                          <a:ea typeface="+mn-ea"/>
                          <a:cs typeface="+mn-cs"/>
                        </a:rPr>
                        <a:t>İl </a:t>
                      </a:r>
                      <a:r>
                        <a:rPr lang="en-US" sz="1400" kern="1200" dirty="0" err="1" smtClean="0">
                          <a:solidFill>
                            <a:schemeClr val="tx1">
                              <a:lumMod val="75000"/>
                              <a:lumOff val="25000"/>
                            </a:schemeClr>
                          </a:solidFill>
                          <a:effectLst/>
                          <a:latin typeface="+mn-lt"/>
                          <a:ea typeface="+mn-ea"/>
                          <a:cs typeface="+mn-cs"/>
                        </a:rPr>
                        <a:t>Özel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İdaresi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Genel</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Sekreteri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ya</a:t>
                      </a:r>
                      <a:r>
                        <a:rPr lang="en-US" sz="1400" kern="1200" dirty="0" smtClean="0">
                          <a:solidFill>
                            <a:schemeClr val="tx1">
                              <a:lumMod val="75000"/>
                              <a:lumOff val="25000"/>
                            </a:schemeClr>
                          </a:solidFill>
                          <a:effectLst/>
                          <a:latin typeface="+mn-lt"/>
                          <a:ea typeface="+mn-ea"/>
                          <a:cs typeface="+mn-cs"/>
                        </a:rPr>
                        <a:t> da </a:t>
                      </a:r>
                      <a:r>
                        <a:rPr lang="en-US" sz="1400" kern="1200" dirty="0" err="1" smtClean="0">
                          <a:solidFill>
                            <a:schemeClr val="tx1">
                              <a:lumMod val="75000"/>
                              <a:lumOff val="25000"/>
                            </a:schemeClr>
                          </a:solidFill>
                          <a:effectLst/>
                          <a:latin typeface="+mn-lt"/>
                          <a:ea typeface="+mn-ea"/>
                          <a:cs typeface="+mn-cs"/>
                        </a:rPr>
                        <a:t>görevlendirecekleri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yardımcıları</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veya</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vekilleri</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Denetimli</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Serbestlik</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Müdürü</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en-US" sz="1400" kern="1200" dirty="0" err="1" smtClean="0">
                          <a:solidFill>
                            <a:schemeClr val="tx1">
                              <a:lumMod val="75000"/>
                              <a:lumOff val="25000"/>
                            </a:schemeClr>
                          </a:solidFill>
                          <a:effectLst/>
                          <a:latin typeface="+mn-lt"/>
                          <a:ea typeface="+mn-ea"/>
                          <a:cs typeface="+mn-cs"/>
                        </a:rPr>
                        <a:t>Baro</a:t>
                      </a:r>
                      <a:r>
                        <a:rPr lang="en-US" sz="1400" kern="1200" dirty="0" smtClean="0">
                          <a:solidFill>
                            <a:schemeClr val="tx1">
                              <a:lumMod val="75000"/>
                              <a:lumOff val="25000"/>
                            </a:schemeClr>
                          </a:solidFill>
                          <a:effectLst/>
                          <a:latin typeface="+mn-lt"/>
                          <a:ea typeface="+mn-ea"/>
                          <a:cs typeface="+mn-cs"/>
                        </a:rPr>
                        <a:t> </a:t>
                      </a:r>
                      <a:r>
                        <a:rPr lang="en-US" sz="1400" kern="1200" dirty="0" err="1" smtClean="0">
                          <a:solidFill>
                            <a:schemeClr val="tx1">
                              <a:lumMod val="75000"/>
                              <a:lumOff val="25000"/>
                            </a:schemeClr>
                          </a:solidFill>
                          <a:effectLst/>
                          <a:latin typeface="+mn-lt"/>
                          <a:ea typeface="+mn-ea"/>
                          <a:cs typeface="+mn-cs"/>
                        </a:rPr>
                        <a:t>Temsilcisi</a:t>
                      </a:r>
                      <a:r>
                        <a:rPr lang="en-US" sz="1400" kern="1200" dirty="0" smtClean="0">
                          <a:solidFill>
                            <a:schemeClr val="tx1">
                              <a:lumMod val="75000"/>
                              <a:lumOff val="25000"/>
                            </a:schemeClr>
                          </a:solidFill>
                          <a:effectLst/>
                          <a:latin typeface="+mn-lt"/>
                          <a:ea typeface="+mn-ea"/>
                          <a:cs typeface="+mn-cs"/>
                        </a:rPr>
                        <a:t> </a:t>
                      </a:r>
                      <a:endParaRPr lang="tr-TR" sz="1400" kern="1200" dirty="0" smtClean="0">
                        <a:solidFill>
                          <a:schemeClr val="tx1">
                            <a:lumMod val="75000"/>
                            <a:lumOff val="25000"/>
                          </a:schemeClr>
                        </a:solidFill>
                        <a:effectLst/>
                        <a:latin typeface="+mn-lt"/>
                        <a:ea typeface="+mn-ea"/>
                        <a:cs typeface="+mn-cs"/>
                      </a:endParaRPr>
                    </a:p>
                    <a:p>
                      <a:r>
                        <a:rPr lang="tr-TR" sz="1400" b="0" dirty="0" smtClean="0">
                          <a:solidFill>
                            <a:schemeClr val="tx1">
                              <a:lumMod val="75000"/>
                              <a:lumOff val="25000"/>
                            </a:schemeClr>
                          </a:solidFill>
                        </a:rPr>
                        <a:t>Hakimler (ya</a:t>
                      </a:r>
                      <a:r>
                        <a:rPr lang="tr-TR" sz="1400" b="0" baseline="0" dirty="0" smtClean="0">
                          <a:solidFill>
                            <a:schemeClr val="tx1">
                              <a:lumMod val="75000"/>
                              <a:lumOff val="25000"/>
                            </a:schemeClr>
                          </a:solidFill>
                        </a:rPr>
                        <a:t> da SÇGler)</a:t>
                      </a:r>
                      <a:r>
                        <a:rPr lang="tr-TR" sz="1400" b="0" dirty="0" smtClean="0">
                          <a:solidFill>
                            <a:schemeClr val="tx1">
                              <a:lumMod val="75000"/>
                              <a:lumOff val="25000"/>
                            </a:schemeClr>
                          </a:solidFill>
                        </a:rPr>
                        <a:t>  </a:t>
                      </a:r>
                      <a:r>
                        <a:rPr lang="tr-TR" sz="1400" dirty="0" smtClean="0">
                          <a:solidFill>
                            <a:schemeClr val="tx1">
                              <a:lumMod val="75000"/>
                              <a:lumOff val="25000"/>
                            </a:schemeClr>
                          </a:solidFill>
                        </a:rPr>
                        <a:t>ve Üniversiteler </a:t>
                      </a:r>
                      <a:r>
                        <a:rPr lang="tr-TR" sz="1400" i="1" dirty="0" smtClean="0">
                          <a:solidFill>
                            <a:schemeClr val="tx1">
                              <a:lumMod val="75000"/>
                              <a:lumOff val="25000"/>
                            </a:schemeClr>
                          </a:solidFill>
                        </a:rPr>
                        <a:t>(isterlerse)</a:t>
                      </a:r>
                    </a:p>
                    <a:p>
                      <a:r>
                        <a:rPr lang="tr-TR" sz="1400" dirty="0" smtClean="0">
                          <a:solidFill>
                            <a:schemeClr val="tx1">
                              <a:lumMod val="75000"/>
                              <a:lumOff val="25000"/>
                            </a:schemeClr>
                          </a:solidFill>
                        </a:rPr>
                        <a:t>STK’lar </a:t>
                      </a:r>
                      <a:r>
                        <a:rPr lang="tr-TR" sz="1400" i="1" dirty="0" smtClean="0">
                          <a:solidFill>
                            <a:schemeClr val="tx1">
                              <a:lumMod val="75000"/>
                              <a:lumOff val="25000"/>
                            </a:schemeClr>
                          </a:solidFill>
                        </a:rPr>
                        <a:t>(davet edilirlerse)</a:t>
                      </a:r>
                    </a:p>
                  </a:txBody>
                  <a:tcPr>
                    <a:solidFill>
                      <a:srgbClr val="92C79A"/>
                    </a:solidFill>
                  </a:tcPr>
                </a:tc>
              </a:tr>
            </a:tbl>
          </a:graphicData>
        </a:graphic>
      </p:graphicFrame>
    </p:spTree>
    <p:extLst>
      <p:ext uri="{BB962C8B-B14F-4D97-AF65-F5344CB8AC3E}">
        <p14:creationId xmlns:p14="http://schemas.microsoft.com/office/powerpoint/2010/main" val="2939253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924355"/>
            <a:ext cx="9144000" cy="66632"/>
          </a:xfrm>
          <a:prstGeom prst="rect">
            <a:avLst/>
          </a:prstGeom>
          <a:solidFill>
            <a:srgbClr val="44A8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p:nvPr>
        </p:nvSpPr>
        <p:spPr>
          <a:xfrm>
            <a:off x="685800" y="652567"/>
            <a:ext cx="7772400" cy="444853"/>
          </a:xfrm>
        </p:spPr>
        <p:txBody>
          <a:bodyPr>
            <a:noAutofit/>
          </a:bodyPr>
          <a:lstStyle/>
          <a:p>
            <a:r>
              <a:rPr lang="en-US" sz="2600" b="1" dirty="0" smtClean="0">
                <a:solidFill>
                  <a:srgbClr val="44A869"/>
                </a:solidFill>
              </a:rPr>
              <a:t>İl/</a:t>
            </a:r>
            <a:r>
              <a:rPr lang="en-US" sz="2600" b="1" dirty="0" err="1" smtClean="0">
                <a:solidFill>
                  <a:srgbClr val="44A869"/>
                </a:solidFill>
              </a:rPr>
              <a:t>İlçe</a:t>
            </a:r>
            <a:r>
              <a:rPr lang="en-US" sz="2600" b="1" dirty="0" smtClean="0">
                <a:solidFill>
                  <a:srgbClr val="44A869"/>
                </a:solidFill>
              </a:rPr>
              <a:t> </a:t>
            </a:r>
            <a:r>
              <a:rPr lang="en-US" sz="2600" b="1" dirty="0" err="1" smtClean="0">
                <a:solidFill>
                  <a:srgbClr val="44A869"/>
                </a:solidFill>
              </a:rPr>
              <a:t>Koordinasyon</a:t>
            </a:r>
            <a:endParaRPr lang="en-US" sz="2600" b="1" dirty="0">
              <a:solidFill>
                <a:srgbClr val="44A869"/>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57661703"/>
              </p:ext>
            </p:extLst>
          </p:nvPr>
        </p:nvGraphicFramePr>
        <p:xfrm>
          <a:off x="296335" y="1820333"/>
          <a:ext cx="8561916" cy="3079750"/>
        </p:xfrm>
        <a:graphic>
          <a:graphicData uri="http://schemas.openxmlformats.org/drawingml/2006/table">
            <a:tbl>
              <a:tblPr firstRow="1" bandRow="1">
                <a:tableStyleId>{5C22544A-7EE6-4342-B048-85BDC9FD1C3A}</a:tableStyleId>
              </a:tblPr>
              <a:tblGrid>
                <a:gridCol w="1746248"/>
                <a:gridCol w="6815668"/>
              </a:tblGrid>
              <a:tr h="3079750">
                <a:tc>
                  <a:txBody>
                    <a:bodyPr/>
                    <a:lstStyle/>
                    <a:p>
                      <a:r>
                        <a:rPr lang="tr-TR" sz="1400" b="0" dirty="0" smtClean="0">
                          <a:solidFill>
                            <a:schemeClr val="tx1">
                              <a:lumMod val="75000"/>
                              <a:lumOff val="25000"/>
                            </a:schemeClr>
                          </a:solidFill>
                        </a:rPr>
                        <a:t>Görevleri</a:t>
                      </a:r>
                      <a:endParaRPr lang="en-US" sz="1400" b="0" dirty="0">
                        <a:solidFill>
                          <a:schemeClr val="tx1">
                            <a:lumMod val="75000"/>
                            <a:lumOff val="25000"/>
                          </a:schemeClr>
                        </a:solidFill>
                      </a:endParaRPr>
                    </a:p>
                  </a:txBody>
                  <a:tcPr>
                    <a:solidFill>
                      <a:srgbClr val="C5E4CB"/>
                    </a:solidFill>
                  </a:tcPr>
                </a:tc>
                <a:tc>
                  <a:txBody>
                    <a:bodyPr/>
                    <a:lstStyle/>
                    <a:p>
                      <a:pPr marL="285750" lvl="0" indent="-285750">
                        <a:buFont typeface="Arial" pitchFamily="34" charset="0"/>
                        <a:buChar char="•"/>
                      </a:pPr>
                      <a:r>
                        <a:rPr lang="en-US" sz="1400" b="0" kern="1200" dirty="0" err="1" smtClean="0">
                          <a:solidFill>
                            <a:schemeClr val="tx1">
                              <a:lumMod val="75000"/>
                              <a:lumOff val="25000"/>
                            </a:schemeClr>
                          </a:solidFill>
                          <a:effectLst/>
                          <a:latin typeface="+mn-lt"/>
                          <a:ea typeface="+mn-ea"/>
                          <a:cs typeface="+mn-cs"/>
                        </a:rPr>
                        <a:t>İlde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kamu</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kurumları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yerel</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yönetimler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sivil</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toplum</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kuruluşları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meslek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örgütleri</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üniversiteler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tarafından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çocuğa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yönelik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olarak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verilen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hizmetlerin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koordine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edilmesi</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bütünlük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içinde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sunumu</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sağlanır</a:t>
                      </a:r>
                      <a:r>
                        <a:rPr lang="en-US" sz="1400" b="0" kern="1200" dirty="0" smtClean="0">
                          <a:solidFill>
                            <a:schemeClr val="tx1">
                              <a:lumMod val="75000"/>
                              <a:lumOff val="25000"/>
                            </a:schemeClr>
                          </a:solidFill>
                          <a:effectLst/>
                          <a:latin typeface="+mn-lt"/>
                          <a:ea typeface="+mn-ea"/>
                          <a:cs typeface="+mn-cs"/>
                        </a:rPr>
                        <a:t>.</a:t>
                      </a:r>
                    </a:p>
                    <a:p>
                      <a:pPr marL="285750" lvl="0" indent="-285750">
                        <a:buFont typeface="Arial" pitchFamily="34" charset="0"/>
                        <a:buChar char="•"/>
                      </a:pPr>
                      <a:r>
                        <a:rPr lang="en-US" sz="1400" b="0" kern="1200" dirty="0" err="1" smtClean="0">
                          <a:solidFill>
                            <a:schemeClr val="tx1">
                              <a:lumMod val="75000"/>
                              <a:lumOff val="25000"/>
                            </a:schemeClr>
                          </a:solidFill>
                          <a:effectLst/>
                          <a:latin typeface="+mn-lt"/>
                          <a:ea typeface="+mn-ea"/>
                          <a:cs typeface="+mn-cs"/>
                        </a:rPr>
                        <a:t>Çocuğun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yüksek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yararı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için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önleme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erken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müdahale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mekanizmalarının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kurulması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sağlanır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koordine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görevi</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yürütülür</a:t>
                      </a:r>
                      <a:r>
                        <a:rPr lang="en-US" sz="1400" b="0" kern="1200" dirty="0" smtClean="0">
                          <a:solidFill>
                            <a:schemeClr val="tx1">
                              <a:lumMod val="75000"/>
                              <a:lumOff val="25000"/>
                            </a:schemeClr>
                          </a:solidFill>
                          <a:effectLst/>
                          <a:latin typeface="+mn-lt"/>
                          <a:ea typeface="+mn-ea"/>
                          <a:cs typeface="+mn-cs"/>
                        </a:rPr>
                        <a:t>.</a:t>
                      </a:r>
                    </a:p>
                    <a:p>
                      <a:pPr marL="285750" lvl="0" indent="-285750">
                        <a:buFont typeface="Arial" pitchFamily="34" charset="0"/>
                        <a:buChar char="•"/>
                      </a:pPr>
                      <a:r>
                        <a:rPr lang="en-US" sz="1400" b="0" kern="1200" dirty="0" err="1" smtClean="0">
                          <a:solidFill>
                            <a:schemeClr val="tx1">
                              <a:lumMod val="75000"/>
                              <a:lumOff val="25000"/>
                            </a:schemeClr>
                          </a:solidFill>
                          <a:effectLst/>
                          <a:latin typeface="+mn-lt"/>
                          <a:ea typeface="+mn-ea"/>
                          <a:cs typeface="+mn-cs"/>
                        </a:rPr>
                        <a:t>Çocuğa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yönelik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verilen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hizmetlerin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geliştirilmesi</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için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kamu</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kurumları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sivil</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toplum</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kuruluşları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üniversiteler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diğer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teşebbüsler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tarafından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hazırlanan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projeler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koordine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edilir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desteklenir</a:t>
                      </a:r>
                      <a:r>
                        <a:rPr lang="en-US" sz="1400" b="0" kern="1200" dirty="0" smtClean="0">
                          <a:solidFill>
                            <a:schemeClr val="tx1">
                              <a:lumMod val="75000"/>
                              <a:lumOff val="25000"/>
                            </a:schemeClr>
                          </a:solidFill>
                          <a:effectLst/>
                          <a:latin typeface="+mn-lt"/>
                          <a:ea typeface="+mn-ea"/>
                          <a:cs typeface="+mn-cs"/>
                        </a:rPr>
                        <a:t>.</a:t>
                      </a:r>
                    </a:p>
                    <a:p>
                      <a:pPr marL="285750" lvl="0" indent="-285750">
                        <a:buFont typeface="Arial" pitchFamily="34" charset="0"/>
                        <a:buChar char="•"/>
                      </a:pPr>
                      <a:r>
                        <a:rPr lang="en-US" sz="1400" b="0" kern="1200" dirty="0" err="1" smtClean="0">
                          <a:solidFill>
                            <a:schemeClr val="tx1">
                              <a:lumMod val="75000"/>
                              <a:lumOff val="25000"/>
                            </a:schemeClr>
                          </a:solidFill>
                          <a:effectLst/>
                          <a:latin typeface="+mn-lt"/>
                          <a:ea typeface="+mn-ea"/>
                          <a:cs typeface="+mn-cs"/>
                        </a:rPr>
                        <a:t>İlin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çocuk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koruma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alanındaki</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ihtiyaçları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güçlü</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yanları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analiz</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edilerek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kısa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orta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uzun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vadede</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yapılması</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gereken</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çalışmalara</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yönelik</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planlamalar</a:t>
                      </a:r>
                      <a:r>
                        <a:rPr lang="en-US" sz="1400" b="0" kern="1200" dirty="0" smtClean="0">
                          <a:solidFill>
                            <a:schemeClr val="tx1">
                              <a:lumMod val="75000"/>
                              <a:lumOff val="25000"/>
                            </a:schemeClr>
                          </a:solidFill>
                          <a:effectLst/>
                          <a:latin typeface="+mn-lt"/>
                          <a:ea typeface="+mn-ea"/>
                          <a:cs typeface="+mn-cs"/>
                        </a:rPr>
                        <a:t> </a:t>
                      </a:r>
                      <a:r>
                        <a:rPr lang="en-US" sz="1400" b="0" kern="1200" dirty="0" err="1" smtClean="0">
                          <a:solidFill>
                            <a:schemeClr val="tx1">
                              <a:lumMod val="75000"/>
                              <a:lumOff val="25000"/>
                            </a:schemeClr>
                          </a:solidFill>
                          <a:effectLst/>
                          <a:latin typeface="+mn-lt"/>
                          <a:ea typeface="+mn-ea"/>
                          <a:cs typeface="+mn-cs"/>
                        </a:rPr>
                        <a:t>yapılır</a:t>
                      </a:r>
                      <a:r>
                        <a:rPr lang="en-US" sz="1400" b="0" kern="1200" dirty="0" smtClean="0">
                          <a:solidFill>
                            <a:schemeClr val="tx1">
                              <a:lumMod val="75000"/>
                              <a:lumOff val="25000"/>
                            </a:schemeClr>
                          </a:solidFill>
                          <a:effectLst/>
                          <a:latin typeface="+mn-lt"/>
                          <a:ea typeface="+mn-ea"/>
                          <a:cs typeface="+mn-cs"/>
                        </a:rPr>
                        <a:t>.</a:t>
                      </a:r>
                    </a:p>
                    <a:p>
                      <a:pPr marL="285750" lvl="0" indent="-285750">
                        <a:buFont typeface="Arial" pitchFamily="34" charset="0"/>
                        <a:buChar char="•"/>
                      </a:pPr>
                      <a:r>
                        <a:rPr lang="es-US" sz="1400" b="0" kern="1200" dirty="0" err="1" smtClean="0">
                          <a:solidFill>
                            <a:schemeClr val="tx1">
                              <a:lumMod val="75000"/>
                              <a:lumOff val="25000"/>
                            </a:schemeClr>
                          </a:solidFill>
                          <a:effectLst/>
                          <a:latin typeface="+mn-lt"/>
                          <a:ea typeface="+mn-ea"/>
                          <a:cs typeface="+mn-cs"/>
                        </a:rPr>
                        <a:t>Ulusal</a:t>
                      </a:r>
                      <a:r>
                        <a:rPr lang="es-US" sz="1400" b="0" kern="1200" dirty="0" smtClean="0">
                          <a:solidFill>
                            <a:schemeClr val="tx1">
                              <a:lumMod val="75000"/>
                              <a:lumOff val="25000"/>
                            </a:schemeClr>
                          </a:solidFill>
                          <a:effectLst/>
                          <a:latin typeface="+mn-lt"/>
                          <a:ea typeface="+mn-ea"/>
                          <a:cs typeface="+mn-cs"/>
                        </a:rPr>
                        <a:t> ve </a:t>
                      </a:r>
                      <a:r>
                        <a:rPr lang="es-US" sz="1400" b="0" kern="1200" dirty="0" err="1" smtClean="0">
                          <a:solidFill>
                            <a:schemeClr val="tx1">
                              <a:lumMod val="75000"/>
                              <a:lumOff val="25000"/>
                            </a:schemeClr>
                          </a:solidFill>
                          <a:effectLst/>
                          <a:latin typeface="+mn-lt"/>
                          <a:ea typeface="+mn-ea"/>
                          <a:cs typeface="+mn-cs"/>
                        </a:rPr>
                        <a:t>uluslararası</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iyi</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uygulama</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örneklerini</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gündemine</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alır</a:t>
                      </a:r>
                      <a:r>
                        <a:rPr lang="es-US" sz="1400" b="0" kern="1200" dirty="0" smtClean="0">
                          <a:solidFill>
                            <a:schemeClr val="tx1">
                              <a:lumMod val="75000"/>
                              <a:lumOff val="25000"/>
                            </a:schemeClr>
                          </a:solidFill>
                          <a:effectLst/>
                          <a:latin typeface="+mn-lt"/>
                          <a:ea typeface="+mn-ea"/>
                          <a:cs typeface="+mn-cs"/>
                        </a:rPr>
                        <a:t> ve </a:t>
                      </a:r>
                      <a:r>
                        <a:rPr lang="es-US" sz="1400" b="0" kern="1200" dirty="0" err="1" smtClean="0">
                          <a:solidFill>
                            <a:schemeClr val="tx1">
                              <a:lumMod val="75000"/>
                              <a:lumOff val="25000"/>
                            </a:schemeClr>
                          </a:solidFill>
                          <a:effectLst/>
                          <a:latin typeface="+mn-lt"/>
                          <a:ea typeface="+mn-ea"/>
                          <a:cs typeface="+mn-cs"/>
                        </a:rPr>
                        <a:t>değerlendirilir</a:t>
                      </a:r>
                      <a:r>
                        <a:rPr lang="es-US" sz="1400" b="0" kern="1200" dirty="0" smtClean="0">
                          <a:solidFill>
                            <a:schemeClr val="tx1">
                              <a:lumMod val="75000"/>
                              <a:lumOff val="25000"/>
                            </a:schemeClr>
                          </a:solidFill>
                          <a:effectLst/>
                          <a:latin typeface="+mn-lt"/>
                          <a:ea typeface="+mn-ea"/>
                          <a:cs typeface="+mn-cs"/>
                        </a:rPr>
                        <a:t>. </a:t>
                      </a:r>
                      <a:endParaRPr lang="en-US" sz="1400" b="0" kern="1200" dirty="0" smtClean="0">
                        <a:solidFill>
                          <a:schemeClr val="tx1">
                            <a:lumMod val="75000"/>
                            <a:lumOff val="25000"/>
                          </a:schemeClr>
                        </a:solidFill>
                        <a:effectLst/>
                        <a:latin typeface="+mn-lt"/>
                        <a:ea typeface="+mn-ea"/>
                        <a:cs typeface="+mn-cs"/>
                      </a:endParaRPr>
                    </a:p>
                    <a:p>
                      <a:pPr marL="285750" lvl="0" indent="-285750">
                        <a:buFont typeface="Arial" pitchFamily="34" charset="0"/>
                        <a:buChar char="•"/>
                      </a:pPr>
                      <a:r>
                        <a:rPr lang="es-US" sz="1400" b="0" kern="1200" dirty="0" err="1" smtClean="0">
                          <a:solidFill>
                            <a:schemeClr val="tx1">
                              <a:lumMod val="75000"/>
                              <a:lumOff val="25000"/>
                            </a:schemeClr>
                          </a:solidFill>
                          <a:effectLst/>
                          <a:latin typeface="+mn-lt"/>
                          <a:ea typeface="+mn-ea"/>
                          <a:cs typeface="+mn-cs"/>
                        </a:rPr>
                        <a:t>Her</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toplantıda</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bir</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önceki</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toplantıda</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alınan</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kararlara</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istinaden</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gerçekleştirilen</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çalışmaların</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değerlendirmesi</a:t>
                      </a:r>
                      <a:r>
                        <a:rPr lang="es-US" sz="1400" b="0" kern="1200" dirty="0" smtClean="0">
                          <a:solidFill>
                            <a:schemeClr val="tx1">
                              <a:lumMod val="75000"/>
                              <a:lumOff val="25000"/>
                            </a:schemeClr>
                          </a:solidFill>
                          <a:effectLst/>
                          <a:latin typeface="+mn-lt"/>
                          <a:ea typeface="+mn-ea"/>
                          <a:cs typeface="+mn-cs"/>
                        </a:rPr>
                        <a:t> </a:t>
                      </a:r>
                      <a:r>
                        <a:rPr lang="es-US" sz="1400" b="0" kern="1200" dirty="0" err="1" smtClean="0">
                          <a:solidFill>
                            <a:schemeClr val="tx1">
                              <a:lumMod val="75000"/>
                              <a:lumOff val="25000"/>
                            </a:schemeClr>
                          </a:solidFill>
                          <a:effectLst/>
                          <a:latin typeface="+mn-lt"/>
                          <a:ea typeface="+mn-ea"/>
                          <a:cs typeface="+mn-cs"/>
                        </a:rPr>
                        <a:t>yapılır</a:t>
                      </a:r>
                      <a:r>
                        <a:rPr lang="es-US" sz="1400" b="0" kern="1200" dirty="0" smtClean="0">
                          <a:solidFill>
                            <a:schemeClr val="tx1">
                              <a:lumMod val="75000"/>
                              <a:lumOff val="25000"/>
                            </a:schemeClr>
                          </a:solidFill>
                          <a:effectLst/>
                          <a:latin typeface="+mn-lt"/>
                          <a:ea typeface="+mn-ea"/>
                          <a:cs typeface="+mn-cs"/>
                        </a:rPr>
                        <a:t>.</a:t>
                      </a:r>
                      <a:endParaRPr lang="tr-TR" sz="1400" b="0" kern="1200" dirty="0" smtClean="0">
                        <a:solidFill>
                          <a:schemeClr val="tx1">
                            <a:lumMod val="75000"/>
                            <a:lumOff val="25000"/>
                          </a:schemeClr>
                        </a:solidFill>
                        <a:effectLst/>
                        <a:latin typeface="+mn-lt"/>
                        <a:ea typeface="+mn-ea"/>
                        <a:cs typeface="+mn-cs"/>
                      </a:endParaRPr>
                    </a:p>
                    <a:p>
                      <a:pPr marL="285750" lvl="0" indent="-285750">
                        <a:buFont typeface="Arial" pitchFamily="34" charset="0"/>
                        <a:buChar char="•"/>
                      </a:pPr>
                      <a:r>
                        <a:rPr lang="tr-TR" sz="1400" b="0" kern="1200" dirty="0" smtClean="0">
                          <a:solidFill>
                            <a:schemeClr val="tx1">
                              <a:lumMod val="75000"/>
                              <a:lumOff val="25000"/>
                            </a:schemeClr>
                          </a:solidFill>
                          <a:effectLst/>
                          <a:latin typeface="+mn-lt"/>
                          <a:ea typeface="+mn-ea"/>
                          <a:cs typeface="+mn-cs"/>
                        </a:rPr>
                        <a:t>Gerekirse</a:t>
                      </a:r>
                      <a:r>
                        <a:rPr lang="tr-TR" sz="1400" b="0" kern="1200" baseline="0" dirty="0" smtClean="0">
                          <a:solidFill>
                            <a:schemeClr val="tx1">
                              <a:lumMod val="75000"/>
                              <a:lumOff val="25000"/>
                            </a:schemeClr>
                          </a:solidFill>
                          <a:effectLst/>
                          <a:latin typeface="+mn-lt"/>
                          <a:ea typeface="+mn-ea"/>
                          <a:cs typeface="+mn-cs"/>
                        </a:rPr>
                        <a:t> çalışma grupları oluşturulur.</a:t>
                      </a:r>
                      <a:endParaRPr lang="tr-TR" sz="1400" b="0" kern="1200" dirty="0" smtClean="0">
                        <a:solidFill>
                          <a:schemeClr val="tx1">
                            <a:lumMod val="75000"/>
                            <a:lumOff val="25000"/>
                          </a:schemeClr>
                        </a:solidFill>
                        <a:effectLst/>
                        <a:latin typeface="+mn-lt"/>
                        <a:ea typeface="+mn-ea"/>
                        <a:cs typeface="+mn-cs"/>
                      </a:endParaRPr>
                    </a:p>
                  </a:txBody>
                  <a:tcPr>
                    <a:solidFill>
                      <a:srgbClr val="C5E4CB"/>
                    </a:solidFill>
                  </a:tcPr>
                </a:tc>
              </a:tr>
            </a:tbl>
          </a:graphicData>
        </a:graphic>
      </p:graphicFrame>
      <p:sp>
        <p:nvSpPr>
          <p:cNvPr id="8" name="TextBox 7"/>
          <p:cNvSpPr txBox="1"/>
          <p:nvPr/>
        </p:nvSpPr>
        <p:spPr>
          <a:xfrm>
            <a:off x="296336" y="5072802"/>
            <a:ext cx="8561916"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2000" dirty="0" smtClean="0">
                <a:solidFill>
                  <a:schemeClr val="tx1">
                    <a:lumMod val="75000"/>
                    <a:lumOff val="25000"/>
                  </a:schemeClr>
                </a:solidFill>
              </a:rPr>
              <a:t>KOORDİNASYON STRATEJİSİ ve UYGULAMA PLANLARI</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8831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4807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a:ln>
            <a:solidFill>
              <a:srgbClr val="4F81BD"/>
            </a:solidFill>
          </a:ln>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E13716"/>
                </a:solidFill>
              </a:rPr>
              <a:t>ÇKK </a:t>
            </a:r>
            <a:r>
              <a:rPr lang="en-US" sz="2600" b="1" dirty="0" err="1" smtClean="0">
                <a:solidFill>
                  <a:srgbClr val="E13716"/>
                </a:solidFill>
              </a:rPr>
              <a:t>Amaç</a:t>
            </a:r>
            <a:r>
              <a:rPr lang="en-US" sz="2600" b="1" dirty="0" smtClean="0">
                <a:solidFill>
                  <a:srgbClr val="E13716"/>
                </a:solidFill>
              </a:rPr>
              <a:t> </a:t>
            </a:r>
            <a:r>
              <a:rPr lang="en-US" sz="2600" b="1" dirty="0" err="1" smtClean="0">
                <a:solidFill>
                  <a:srgbClr val="E13716"/>
                </a:solidFill>
              </a:rPr>
              <a:t>ve</a:t>
            </a:r>
            <a:r>
              <a:rPr lang="en-US" sz="2600" b="1" dirty="0" smtClean="0">
                <a:solidFill>
                  <a:srgbClr val="E13716"/>
                </a:solidFill>
              </a:rPr>
              <a:t> </a:t>
            </a:r>
            <a:r>
              <a:rPr lang="en-US" sz="2600" b="1" dirty="0" err="1" smtClean="0">
                <a:solidFill>
                  <a:srgbClr val="E13716"/>
                </a:solidFill>
              </a:rPr>
              <a:t>Kapsamı</a:t>
            </a:r>
            <a:r>
              <a:rPr lang="en-US" sz="2600" b="1" dirty="0" smtClean="0">
                <a:solidFill>
                  <a:srgbClr val="E13716"/>
                </a:solidFill>
              </a:rPr>
              <a:t> – (</a:t>
            </a:r>
            <a:r>
              <a:rPr lang="en-US" sz="2600" b="1" i="1" u="sng" dirty="0" smtClean="0">
                <a:solidFill>
                  <a:srgbClr val="E13716"/>
                </a:solidFill>
              </a:rPr>
              <a:t>5395</a:t>
            </a:r>
            <a:r>
              <a:rPr lang="en-US" sz="2600" b="1" dirty="0" smtClean="0">
                <a:solidFill>
                  <a:srgbClr val="E13716"/>
                </a:solidFill>
              </a:rPr>
              <a:t> 3/7/2005)</a:t>
            </a:r>
            <a:endParaRPr lang="en-US" sz="2600" b="1" dirty="0">
              <a:solidFill>
                <a:srgbClr val="E13716"/>
              </a:solidFill>
            </a:endParaRPr>
          </a:p>
        </p:txBody>
      </p:sp>
      <p:sp>
        <p:nvSpPr>
          <p:cNvPr id="4" name="Subtitle 2"/>
          <p:cNvSpPr>
            <a:spLocks noGrp="1"/>
          </p:cNvSpPr>
          <p:nvPr>
            <p:ph type="subTitle" idx="1"/>
          </p:nvPr>
        </p:nvSpPr>
        <p:spPr>
          <a:xfrm>
            <a:off x="4572000" y="1345563"/>
            <a:ext cx="4362014" cy="4549354"/>
          </a:xfrm>
        </p:spPr>
        <p:txBody>
          <a:bodyPr>
            <a:noAutofit/>
          </a:bodyPr>
          <a:lstStyle/>
          <a:p>
            <a:pPr algn="l">
              <a:lnSpc>
                <a:spcPct val="110000"/>
              </a:lnSpc>
            </a:pPr>
            <a:r>
              <a:rPr lang="tr-TR" sz="1800" b="1" dirty="0" smtClean="0">
                <a:solidFill>
                  <a:srgbClr val="E13716"/>
                </a:solidFill>
                <a:latin typeface="Calibri"/>
                <a:cs typeface="Calibri"/>
              </a:rPr>
              <a:t>	Kanunun Amacı</a:t>
            </a:r>
            <a:r>
              <a:rPr lang="tr-TR" sz="1800" b="1" dirty="0">
                <a:solidFill>
                  <a:srgbClr val="E13716"/>
                </a:solidFill>
                <a:latin typeface="Calibri"/>
                <a:cs typeface="Calibri"/>
              </a:rPr>
              <a:t>:</a:t>
            </a:r>
          </a:p>
          <a:p>
            <a:pPr marL="742950" lvl="1" indent="-285750" algn="l">
              <a:lnSpc>
                <a:spcPct val="110000"/>
              </a:lnSpc>
              <a:buFont typeface="Arial"/>
              <a:buChar char="•"/>
            </a:pPr>
            <a:r>
              <a:rPr lang="tr-TR" sz="1800" dirty="0">
                <a:solidFill>
                  <a:schemeClr val="tx1">
                    <a:lumMod val="75000"/>
                    <a:lumOff val="25000"/>
                  </a:schemeClr>
                </a:solidFill>
                <a:latin typeface="Calibri"/>
                <a:cs typeface="Calibri"/>
              </a:rPr>
              <a:t>Korunma ihtiyacı olan veya suça sürüklenen çocukların korunmasına, haklarının ve esenliklerinin güvence altına alınmasına ilişkin </a:t>
            </a:r>
            <a:r>
              <a:rPr lang="tr-TR" sz="1800" dirty="0" err="1">
                <a:solidFill>
                  <a:schemeClr val="tx1">
                    <a:lumMod val="75000"/>
                    <a:lumOff val="25000"/>
                  </a:schemeClr>
                </a:solidFill>
                <a:latin typeface="Calibri"/>
                <a:cs typeface="Calibri"/>
              </a:rPr>
              <a:t>usûl</a:t>
            </a:r>
            <a:r>
              <a:rPr lang="tr-TR" sz="1800" dirty="0">
                <a:solidFill>
                  <a:schemeClr val="tx1">
                    <a:lumMod val="75000"/>
                    <a:lumOff val="25000"/>
                  </a:schemeClr>
                </a:solidFill>
                <a:latin typeface="Calibri"/>
                <a:cs typeface="Calibri"/>
              </a:rPr>
              <a:t> ve esasları düzenlemektir</a:t>
            </a:r>
            <a:r>
              <a:rPr lang="tr-TR" sz="1800" dirty="0" smtClean="0">
                <a:solidFill>
                  <a:schemeClr val="tx1">
                    <a:lumMod val="75000"/>
                    <a:lumOff val="25000"/>
                  </a:schemeClr>
                </a:solidFill>
                <a:latin typeface="Calibri"/>
                <a:cs typeface="Calibri"/>
              </a:rPr>
              <a:t>.</a:t>
            </a:r>
            <a:endParaRPr lang="tr-TR" sz="1800" dirty="0">
              <a:solidFill>
                <a:schemeClr val="tx1">
                  <a:lumMod val="75000"/>
                  <a:lumOff val="25000"/>
                </a:schemeClr>
              </a:solidFill>
              <a:latin typeface="Calibri"/>
              <a:cs typeface="Calibri"/>
            </a:endParaRPr>
          </a:p>
          <a:p>
            <a:pPr algn="l">
              <a:lnSpc>
                <a:spcPct val="110000"/>
              </a:lnSpc>
            </a:pPr>
            <a:r>
              <a:rPr lang="tr-TR" sz="1800" b="1" dirty="0" smtClean="0">
                <a:solidFill>
                  <a:srgbClr val="E13716"/>
                </a:solidFill>
                <a:latin typeface="Calibri"/>
                <a:cs typeface="Calibri"/>
              </a:rPr>
              <a:t>	Kapsamı</a:t>
            </a:r>
            <a:r>
              <a:rPr lang="tr-TR" sz="1800" b="1" dirty="0">
                <a:solidFill>
                  <a:srgbClr val="E13716"/>
                </a:solidFill>
                <a:latin typeface="Calibri"/>
                <a:cs typeface="Calibri"/>
              </a:rPr>
              <a:t>:</a:t>
            </a:r>
          </a:p>
          <a:p>
            <a:pPr marL="742950" lvl="1" indent="-285750" algn="l">
              <a:lnSpc>
                <a:spcPct val="110000"/>
              </a:lnSpc>
              <a:buFont typeface="Arial"/>
              <a:buChar char="•"/>
            </a:pPr>
            <a:r>
              <a:rPr lang="tr-TR" sz="1800" dirty="0">
                <a:solidFill>
                  <a:schemeClr val="tx1">
                    <a:lumMod val="75000"/>
                    <a:lumOff val="25000"/>
                  </a:schemeClr>
                </a:solidFill>
                <a:latin typeface="Calibri"/>
                <a:cs typeface="Calibri"/>
              </a:rPr>
              <a:t>Korunma ihtiyacı olan çocuklar hakkında alınacak tedbirler ile suça sürüklenen çocuklar hakkında uygulanacak güvenlik tedbirlerinin </a:t>
            </a:r>
            <a:r>
              <a:rPr lang="tr-TR" sz="1800" dirty="0" err="1">
                <a:solidFill>
                  <a:schemeClr val="tx1">
                    <a:lumMod val="75000"/>
                    <a:lumOff val="25000"/>
                  </a:schemeClr>
                </a:solidFill>
                <a:latin typeface="Calibri"/>
                <a:cs typeface="Calibri"/>
              </a:rPr>
              <a:t>usûl</a:t>
            </a:r>
            <a:r>
              <a:rPr lang="tr-TR" sz="1800" dirty="0">
                <a:solidFill>
                  <a:schemeClr val="tx1">
                    <a:lumMod val="75000"/>
                    <a:lumOff val="25000"/>
                  </a:schemeClr>
                </a:solidFill>
                <a:latin typeface="Calibri"/>
                <a:cs typeface="Calibri"/>
              </a:rPr>
              <a:t> ve esaslarına, çocuk mahkemelerinin kuruluş, görev ve yetkilerine ilişkin hükümleri kapsar.</a:t>
            </a:r>
          </a:p>
        </p:txBody>
      </p:sp>
      <p:sp>
        <p:nvSpPr>
          <p:cNvPr id="6" name="Rectangle 5"/>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_MG_52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20" y="1492250"/>
            <a:ext cx="4752608" cy="3168404"/>
          </a:xfrm>
          <a:prstGeom prst="rect">
            <a:avLst/>
          </a:prstGeom>
        </p:spPr>
      </p:pic>
      <p:sp>
        <p:nvSpPr>
          <p:cNvPr id="7" name="Rectangle 6"/>
          <p:cNvSpPr/>
          <p:nvPr/>
        </p:nvSpPr>
        <p:spPr>
          <a:xfrm>
            <a:off x="256120" y="4445210"/>
            <a:ext cx="1975221" cy="215444"/>
          </a:xfrm>
          <a:prstGeom prst="rect">
            <a:avLst/>
          </a:prstGeom>
        </p:spPr>
        <p:txBody>
          <a:bodyPr wrap="none">
            <a:spAutoFit/>
          </a:bodyPr>
          <a:lstStyle/>
          <a:p>
            <a:pPr>
              <a:spcAft>
                <a:spcPts val="0"/>
              </a:spcAft>
            </a:pPr>
            <a:r>
              <a:rPr lang="en-US" sz="800" i="1" dirty="0">
                <a:ea typeface="Calibri" panose="020F0502020204030204" pitchFamily="34" charset="0"/>
                <a:cs typeface="Times New Roman" panose="02020603050405020304" pitchFamily="18" charset="0"/>
              </a:rPr>
              <a:t>@UNICEF </a:t>
            </a:r>
            <a:r>
              <a:rPr lang="en-US" sz="800" i="1" dirty="0" smtClean="0">
                <a:ea typeface="Calibri" panose="020F0502020204030204" pitchFamily="34" charset="0"/>
                <a:cs typeface="Times New Roman" panose="02020603050405020304" pitchFamily="18" charset="0"/>
              </a:rPr>
              <a:t>- </a:t>
            </a:r>
            <a:r>
              <a:rPr lang="en-US" sz="800" i="1" dirty="0">
                <a:ea typeface="Calibri" panose="020F0502020204030204" pitchFamily="34" charset="0"/>
                <a:cs typeface="Times New Roman" panose="02020603050405020304" pitchFamily="18" charset="0"/>
              </a:rPr>
              <a:t>Ankara Turkey 2016 - </a:t>
            </a:r>
            <a:r>
              <a:rPr lang="en-US" sz="800" i="1" dirty="0" err="1">
                <a:ea typeface="Calibri" panose="020F0502020204030204" pitchFamily="34" charset="0"/>
                <a:cs typeface="Times New Roman" panose="02020603050405020304" pitchFamily="18" charset="0"/>
              </a:rPr>
              <a:t>Feyzioğlu</a:t>
            </a:r>
            <a:endParaRPr lang="en-US"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94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E13716"/>
                </a:solidFill>
              </a:rPr>
              <a:t>ÇKK </a:t>
            </a:r>
            <a:r>
              <a:rPr lang="en-US" sz="2600" b="1" dirty="0" err="1" smtClean="0">
                <a:solidFill>
                  <a:srgbClr val="E13716"/>
                </a:solidFill>
              </a:rPr>
              <a:t>Çocuk</a:t>
            </a:r>
            <a:r>
              <a:rPr lang="en-US" sz="2600" b="1" dirty="0" smtClean="0">
                <a:solidFill>
                  <a:srgbClr val="E13716"/>
                </a:solidFill>
              </a:rPr>
              <a:t> </a:t>
            </a:r>
            <a:r>
              <a:rPr lang="en-US" sz="2600" b="1" dirty="0" err="1" smtClean="0">
                <a:solidFill>
                  <a:srgbClr val="E13716"/>
                </a:solidFill>
              </a:rPr>
              <a:t>Tanımı</a:t>
            </a:r>
            <a:endParaRPr lang="en-US" sz="2600" b="1" dirty="0">
              <a:solidFill>
                <a:srgbClr val="E13716"/>
              </a:solidFill>
            </a:endParaRPr>
          </a:p>
        </p:txBody>
      </p:sp>
      <p:sp>
        <p:nvSpPr>
          <p:cNvPr id="4" name="Subtitle 2"/>
          <p:cNvSpPr>
            <a:spLocks noGrp="1"/>
          </p:cNvSpPr>
          <p:nvPr>
            <p:ph type="subTitle" idx="1"/>
          </p:nvPr>
        </p:nvSpPr>
        <p:spPr>
          <a:xfrm>
            <a:off x="4735773" y="1328491"/>
            <a:ext cx="4280128" cy="4549354"/>
          </a:xfrm>
        </p:spPr>
        <p:txBody>
          <a:bodyPr>
            <a:noAutofit/>
          </a:bodyPr>
          <a:lstStyle/>
          <a:p>
            <a:pPr algn="l">
              <a:lnSpc>
                <a:spcPct val="110000"/>
              </a:lnSpc>
            </a:pPr>
            <a:r>
              <a:rPr lang="tr-TR" sz="1800" b="1" dirty="0" smtClean="0">
                <a:solidFill>
                  <a:srgbClr val="E13716"/>
                </a:solidFill>
                <a:latin typeface="Calibri"/>
                <a:cs typeface="Calibri"/>
              </a:rPr>
              <a:t>Çocuk</a:t>
            </a:r>
            <a:r>
              <a:rPr lang="tr-TR" sz="1800" b="1" dirty="0">
                <a:solidFill>
                  <a:srgbClr val="E13716"/>
                </a:solidFill>
                <a:latin typeface="Calibri"/>
                <a:cs typeface="Calibri"/>
              </a:rPr>
              <a:t>:</a:t>
            </a:r>
            <a:r>
              <a:rPr lang="tr-TR" sz="1800" dirty="0">
                <a:latin typeface="Calibri"/>
                <a:cs typeface="Calibri"/>
              </a:rPr>
              <a:t> </a:t>
            </a:r>
            <a:endParaRPr lang="tr-TR" sz="1800" dirty="0" smtClean="0">
              <a:latin typeface="Calibri"/>
              <a:cs typeface="Calibri"/>
            </a:endParaRPr>
          </a:p>
          <a:p>
            <a:pPr algn="l">
              <a:lnSpc>
                <a:spcPct val="110000"/>
              </a:lnSpc>
            </a:pPr>
            <a:r>
              <a:rPr lang="tr-TR" sz="1800" b="1" u="sng" dirty="0" smtClean="0">
                <a:solidFill>
                  <a:schemeClr val="tx1">
                    <a:lumMod val="75000"/>
                    <a:lumOff val="25000"/>
                  </a:schemeClr>
                </a:solidFill>
                <a:latin typeface="Calibri"/>
                <a:cs typeface="Calibri"/>
              </a:rPr>
              <a:t>Daha </a:t>
            </a:r>
            <a:r>
              <a:rPr lang="tr-TR" sz="1800" b="1" u="sng" dirty="0">
                <a:solidFill>
                  <a:schemeClr val="tx1">
                    <a:lumMod val="75000"/>
                    <a:lumOff val="25000"/>
                  </a:schemeClr>
                </a:solidFill>
                <a:latin typeface="Calibri"/>
                <a:cs typeface="Calibri"/>
              </a:rPr>
              <a:t>erken yaşta ergin olsa bile</a:t>
            </a:r>
            <a:r>
              <a:rPr lang="tr-TR" sz="1800" dirty="0">
                <a:solidFill>
                  <a:schemeClr val="tx1">
                    <a:lumMod val="75000"/>
                    <a:lumOff val="25000"/>
                  </a:schemeClr>
                </a:solidFill>
                <a:latin typeface="Calibri"/>
                <a:cs typeface="Calibri"/>
              </a:rPr>
              <a:t>, </a:t>
            </a:r>
            <a:r>
              <a:rPr lang="tr-TR" sz="1800" dirty="0" smtClean="0">
                <a:solidFill>
                  <a:schemeClr val="tx1">
                    <a:lumMod val="75000"/>
                    <a:lumOff val="25000"/>
                  </a:schemeClr>
                </a:solidFill>
                <a:latin typeface="Calibri"/>
                <a:cs typeface="Calibri"/>
              </a:rPr>
              <a:t>on sekiz yaşını </a:t>
            </a:r>
            <a:r>
              <a:rPr lang="tr-TR" sz="1800" dirty="0">
                <a:solidFill>
                  <a:schemeClr val="tx1">
                    <a:lumMod val="75000"/>
                    <a:lumOff val="25000"/>
                  </a:schemeClr>
                </a:solidFill>
                <a:latin typeface="Calibri"/>
                <a:cs typeface="Calibri"/>
              </a:rPr>
              <a:t>doldurmamış kişidir. Bu kapsamda</a:t>
            </a:r>
            <a:r>
              <a:rPr lang="tr-TR" sz="1800" dirty="0" smtClean="0">
                <a:solidFill>
                  <a:schemeClr val="tx1">
                    <a:lumMod val="75000"/>
                    <a:lumOff val="25000"/>
                  </a:schemeClr>
                </a:solidFill>
                <a:latin typeface="Calibri"/>
                <a:cs typeface="Calibri"/>
              </a:rPr>
              <a:t>,</a:t>
            </a:r>
          </a:p>
          <a:p>
            <a:pPr algn="l">
              <a:lnSpc>
                <a:spcPct val="110000"/>
              </a:lnSpc>
            </a:pPr>
            <a:endParaRPr lang="tr-TR" sz="1600" dirty="0">
              <a:solidFill>
                <a:schemeClr val="tx1">
                  <a:lumMod val="75000"/>
                  <a:lumOff val="25000"/>
                </a:schemeClr>
              </a:solidFill>
              <a:latin typeface="Calibri"/>
              <a:cs typeface="Calibri"/>
            </a:endParaRPr>
          </a:p>
          <a:p>
            <a:pPr marL="342900" indent="-342900" algn="l">
              <a:lnSpc>
                <a:spcPct val="110000"/>
              </a:lnSpc>
              <a:buFont typeface="+mj-lt"/>
              <a:buAutoNum type="arabicPeriod"/>
            </a:pPr>
            <a:r>
              <a:rPr lang="tr-TR" sz="1700" dirty="0" smtClean="0">
                <a:solidFill>
                  <a:srgbClr val="FF0000"/>
                </a:solidFill>
                <a:latin typeface="Calibri"/>
                <a:cs typeface="Calibri"/>
              </a:rPr>
              <a:t>Korunma </a:t>
            </a:r>
            <a:r>
              <a:rPr lang="tr-TR" sz="1700" dirty="0">
                <a:solidFill>
                  <a:srgbClr val="FF0000"/>
                </a:solidFill>
                <a:latin typeface="Calibri"/>
                <a:cs typeface="Calibri"/>
              </a:rPr>
              <a:t>ihtiyacı olan çocuk: </a:t>
            </a:r>
            <a:r>
              <a:rPr lang="tr-TR" sz="1700" dirty="0">
                <a:solidFill>
                  <a:schemeClr val="tx1">
                    <a:lumMod val="75000"/>
                    <a:lumOff val="25000"/>
                  </a:schemeClr>
                </a:solidFill>
                <a:latin typeface="Calibri"/>
                <a:cs typeface="Calibri"/>
              </a:rPr>
              <a:t>Bedensel, zihinsel, ahlaki, sosyal ve duygusal gelişimi ile kişisel güvenliği tehlikede olan, ihmal veya istismar edilen ya da suç mağduru </a:t>
            </a:r>
            <a:r>
              <a:rPr lang="tr-TR" sz="1700" dirty="0" smtClean="0">
                <a:solidFill>
                  <a:schemeClr val="tx1">
                    <a:lumMod val="75000"/>
                    <a:lumOff val="25000"/>
                  </a:schemeClr>
                </a:solidFill>
                <a:latin typeface="Calibri"/>
                <a:cs typeface="Calibri"/>
              </a:rPr>
              <a:t>çocuk</a:t>
            </a:r>
            <a:endParaRPr lang="tr-TR" sz="1700" dirty="0">
              <a:solidFill>
                <a:schemeClr val="tx1">
                  <a:lumMod val="75000"/>
                  <a:lumOff val="25000"/>
                </a:schemeClr>
              </a:solidFill>
              <a:latin typeface="Calibri"/>
              <a:cs typeface="Calibri"/>
            </a:endParaRPr>
          </a:p>
          <a:p>
            <a:pPr marL="342900" indent="-342900" algn="l">
              <a:lnSpc>
                <a:spcPct val="110000"/>
              </a:lnSpc>
              <a:buFont typeface="+mj-lt"/>
              <a:buAutoNum type="arabicPeriod"/>
            </a:pPr>
            <a:r>
              <a:rPr lang="tr-TR" sz="1700" dirty="0" smtClean="0">
                <a:solidFill>
                  <a:srgbClr val="FF0000"/>
                </a:solidFill>
                <a:latin typeface="Calibri"/>
                <a:cs typeface="Calibri"/>
              </a:rPr>
              <a:t>Suça </a:t>
            </a:r>
            <a:r>
              <a:rPr lang="tr-TR" sz="1700" dirty="0">
                <a:solidFill>
                  <a:srgbClr val="FF0000"/>
                </a:solidFill>
                <a:latin typeface="Calibri"/>
                <a:cs typeface="Calibri"/>
              </a:rPr>
              <a:t>sürüklenen çocuk: </a:t>
            </a:r>
            <a:r>
              <a:rPr lang="tr-TR" sz="1700" dirty="0">
                <a:solidFill>
                  <a:schemeClr val="tx1">
                    <a:lumMod val="75000"/>
                    <a:lumOff val="25000"/>
                  </a:schemeClr>
                </a:solidFill>
                <a:latin typeface="Calibri"/>
                <a:cs typeface="Calibri"/>
              </a:rPr>
              <a:t>Kanunlarda suç olarak tanımlanan bir fiili işlediği iddiası ile hakkında soruşturma veya kovuşturma yapılan ya da işlediği fiilden dolayı hakkında güvenlik tedbirine karar verilen </a:t>
            </a:r>
            <a:r>
              <a:rPr lang="tr-TR" sz="1700" dirty="0" smtClean="0">
                <a:solidFill>
                  <a:schemeClr val="tx1">
                    <a:lumMod val="75000"/>
                    <a:lumOff val="25000"/>
                  </a:schemeClr>
                </a:solidFill>
                <a:latin typeface="Calibri"/>
                <a:cs typeface="Calibri"/>
              </a:rPr>
              <a:t>çocuk</a:t>
            </a:r>
            <a:endParaRPr lang="tr-TR" sz="1700" dirty="0">
              <a:solidFill>
                <a:schemeClr val="tx1">
                  <a:lumMod val="75000"/>
                  <a:lumOff val="25000"/>
                </a:schemeClr>
              </a:solidFill>
              <a:latin typeface="Calibri"/>
              <a:cs typeface="Calibri"/>
            </a:endParaRPr>
          </a:p>
        </p:txBody>
      </p:sp>
      <p:sp>
        <p:nvSpPr>
          <p:cNvPr id="6" name="Rectangle 5"/>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_MG_513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67" y="1492250"/>
            <a:ext cx="4414907" cy="2943271"/>
          </a:xfrm>
          <a:prstGeom prst="rect">
            <a:avLst/>
          </a:prstGeom>
        </p:spPr>
      </p:pic>
      <p:sp>
        <p:nvSpPr>
          <p:cNvPr id="7" name="Rectangle 6"/>
          <p:cNvSpPr/>
          <p:nvPr/>
        </p:nvSpPr>
        <p:spPr>
          <a:xfrm>
            <a:off x="192767" y="4220077"/>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0807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13716"/>
                </a:solidFill>
              </a:rPr>
              <a:t>Sosyal</a:t>
            </a:r>
            <a:r>
              <a:rPr lang="en-US" sz="2600" b="1" dirty="0" smtClean="0">
                <a:solidFill>
                  <a:srgbClr val="E13716"/>
                </a:solidFill>
              </a:rPr>
              <a:t> </a:t>
            </a:r>
            <a:r>
              <a:rPr lang="en-US" sz="2600" b="1" dirty="0" err="1" smtClean="0">
                <a:solidFill>
                  <a:srgbClr val="E13716"/>
                </a:solidFill>
              </a:rPr>
              <a:t>Hizmet</a:t>
            </a:r>
            <a:r>
              <a:rPr lang="en-US" sz="2600" b="1" dirty="0" smtClean="0">
                <a:solidFill>
                  <a:srgbClr val="E13716"/>
                </a:solidFill>
              </a:rPr>
              <a:t> </a:t>
            </a:r>
            <a:r>
              <a:rPr lang="en-US" sz="2600" b="1" dirty="0" err="1" smtClean="0">
                <a:solidFill>
                  <a:srgbClr val="E13716"/>
                </a:solidFill>
              </a:rPr>
              <a:t>Kanunu</a:t>
            </a:r>
            <a:endParaRPr lang="en-US" sz="2600" b="1" dirty="0">
              <a:solidFill>
                <a:srgbClr val="E13716"/>
              </a:solidFill>
            </a:endParaRPr>
          </a:p>
        </p:txBody>
      </p:sp>
      <p:sp>
        <p:nvSpPr>
          <p:cNvPr id="4" name="Subtitle 2"/>
          <p:cNvSpPr>
            <a:spLocks noGrp="1"/>
          </p:cNvSpPr>
          <p:nvPr>
            <p:ph type="subTitle" idx="1"/>
          </p:nvPr>
        </p:nvSpPr>
        <p:spPr>
          <a:xfrm>
            <a:off x="256117" y="1345563"/>
            <a:ext cx="8336703" cy="4549354"/>
          </a:xfrm>
        </p:spPr>
        <p:txBody>
          <a:bodyPr>
            <a:noAutofit/>
          </a:bodyPr>
          <a:lstStyle/>
          <a:p>
            <a:pPr marL="285750" indent="-285750" algn="l">
              <a:buFont typeface="Arial"/>
              <a:buChar char="•"/>
            </a:pPr>
            <a:r>
              <a:rPr lang="tr-TR" sz="1800" dirty="0" smtClean="0">
                <a:solidFill>
                  <a:schemeClr val="tx1">
                    <a:lumMod val="75000"/>
                    <a:lumOff val="25000"/>
                  </a:schemeClr>
                </a:solidFill>
                <a:latin typeface="Calibri"/>
                <a:cs typeface="Calibri"/>
              </a:rPr>
              <a:t>Korunma</a:t>
            </a:r>
            <a:r>
              <a:rPr lang="tr-TR" sz="1800" dirty="0">
                <a:solidFill>
                  <a:schemeClr val="tx1">
                    <a:lumMod val="75000"/>
                    <a:lumOff val="25000"/>
                  </a:schemeClr>
                </a:solidFill>
                <a:latin typeface="Calibri"/>
                <a:cs typeface="Calibri"/>
              </a:rPr>
              <a:t>, bakım veya yardım ihtiyacı olan ailelere ve çocuklara sunulan sosyal hizmetlere ve bu hizmetleri yürütmek üzere kurulan teşkilatın kuruluş, görev, yetki ve sorumlulukları ile faaliyet ve gelirlerine ait esas ve usulleri düzenlemek, söz konusu kanunun temel amaçlarındandır. </a:t>
            </a:r>
          </a:p>
          <a:p>
            <a:pPr marL="285750" indent="-285750" algn="l">
              <a:buFont typeface="Arial"/>
              <a:buChar char="•"/>
            </a:pPr>
            <a:endParaRPr lang="tr-TR" sz="1200" dirty="0">
              <a:solidFill>
                <a:schemeClr val="tx1">
                  <a:lumMod val="75000"/>
                  <a:lumOff val="25000"/>
                </a:schemeClr>
              </a:solidFill>
              <a:latin typeface="Calibri"/>
              <a:cs typeface="Calibri"/>
            </a:endParaRPr>
          </a:p>
          <a:p>
            <a:pPr marL="285750" indent="-285750" algn="l">
              <a:buFont typeface="Arial"/>
              <a:buChar char="•"/>
            </a:pPr>
            <a:r>
              <a:rPr lang="tr-TR" sz="1800" dirty="0">
                <a:solidFill>
                  <a:schemeClr val="tx1">
                    <a:lumMod val="75000"/>
                    <a:lumOff val="25000"/>
                  </a:schemeClr>
                </a:solidFill>
                <a:latin typeface="Calibri"/>
                <a:cs typeface="Calibri"/>
              </a:rPr>
              <a:t>Bu çerçevede Kanun</a:t>
            </a:r>
            <a:r>
              <a:rPr lang="tr-TR" sz="1800" dirty="0" smtClean="0">
                <a:solidFill>
                  <a:schemeClr val="tx1">
                    <a:lumMod val="75000"/>
                    <a:lumOff val="25000"/>
                  </a:schemeClr>
                </a:solidFill>
                <a:latin typeface="Calibri"/>
                <a:cs typeface="Calibri"/>
              </a:rPr>
              <a:t>;</a:t>
            </a:r>
          </a:p>
          <a:p>
            <a:pPr marL="285750" indent="-285750" algn="l">
              <a:buFont typeface="Arial"/>
              <a:buChar char="•"/>
            </a:pPr>
            <a:endParaRPr lang="tr-TR" sz="800" dirty="0">
              <a:solidFill>
                <a:schemeClr val="tx1">
                  <a:lumMod val="75000"/>
                  <a:lumOff val="25000"/>
                </a:schemeClr>
              </a:solidFill>
              <a:latin typeface="Calibri"/>
              <a:cs typeface="Calibri"/>
            </a:endParaRPr>
          </a:p>
          <a:p>
            <a:pPr marL="742950" lvl="1" indent="-285750" algn="l">
              <a:buFont typeface="Lucida Grande"/>
              <a:buChar char="-"/>
            </a:pPr>
            <a:r>
              <a:rPr lang="tr-TR" sz="1800" dirty="0">
                <a:solidFill>
                  <a:schemeClr val="tx1">
                    <a:lumMod val="75000"/>
                    <a:lumOff val="25000"/>
                  </a:schemeClr>
                </a:solidFill>
                <a:latin typeface="Calibri"/>
                <a:cs typeface="Calibri"/>
              </a:rPr>
              <a:t>Çocuk yuvası, yetiştirme yurdu, kreş ve gündüz bakım evleri, çocuk ve gençlik merkezleri, toplum veya aile danışma merkezleri, çocuk evleri, sosyal hizmet merkezleri gibi kuruluşları tanımlayarak görevlerini ifade etmektedir. </a:t>
            </a:r>
          </a:p>
          <a:p>
            <a:pPr marL="742950" lvl="1" indent="-285750" algn="l">
              <a:buFont typeface="Lucida Grande"/>
              <a:buChar char="-"/>
            </a:pPr>
            <a:r>
              <a:rPr lang="tr-TR" sz="1800" dirty="0" smtClean="0">
                <a:solidFill>
                  <a:schemeClr val="tx1">
                    <a:lumMod val="75000"/>
                    <a:lumOff val="25000"/>
                  </a:schemeClr>
                </a:solidFill>
                <a:latin typeface="Calibri"/>
                <a:cs typeface="Calibri"/>
              </a:rPr>
              <a:t>Kanun </a:t>
            </a:r>
            <a:r>
              <a:rPr lang="tr-TR" sz="1800" dirty="0">
                <a:solidFill>
                  <a:schemeClr val="tx1">
                    <a:lumMod val="75000"/>
                    <a:lumOff val="25000"/>
                  </a:schemeClr>
                </a:solidFill>
                <a:latin typeface="Calibri"/>
                <a:cs typeface="Calibri"/>
              </a:rPr>
              <a:t>ile ASPB, korunma, bakım ve yardım ihtiyacı olan aileleri ve çocukları tespit ve incelemekle görevlendirilmiştir. Bu kişilerin </a:t>
            </a:r>
            <a:r>
              <a:rPr lang="tr-TR" sz="1800" dirty="0" err="1">
                <a:solidFill>
                  <a:schemeClr val="tx1">
                    <a:lumMod val="75000"/>
                    <a:lumOff val="25000"/>
                  </a:schemeClr>
                </a:solidFill>
                <a:latin typeface="Calibri"/>
                <a:cs typeface="Calibri"/>
              </a:rPr>
              <a:t>ASPB’ye</a:t>
            </a:r>
            <a:r>
              <a:rPr lang="tr-TR" sz="1800" dirty="0">
                <a:solidFill>
                  <a:schemeClr val="tx1">
                    <a:lumMod val="75000"/>
                    <a:lumOff val="25000"/>
                  </a:schemeClr>
                </a:solidFill>
                <a:latin typeface="Calibri"/>
                <a:cs typeface="Calibri"/>
              </a:rPr>
              <a:t> bildirilmesi ve incelemeye ilişkin işbirliğinde bulunulması konusunda mahalli mülki amirler, sağlık kuruluşları ve köy muhtarları ile genel kolluk kuvvetleri ve belediye zabıta memurları yükümlü kılınmıştır.</a:t>
            </a:r>
          </a:p>
          <a:p>
            <a:pPr lvl="1" algn="l"/>
            <a:endParaRPr lang="tr-TR" sz="1800" dirty="0">
              <a:solidFill>
                <a:schemeClr val="tx1">
                  <a:lumMod val="75000"/>
                  <a:lumOff val="25000"/>
                </a:schemeClr>
              </a:solidFill>
              <a:latin typeface="Calibri"/>
              <a:cs typeface="Calibri"/>
            </a:endParaRPr>
          </a:p>
        </p:txBody>
      </p:sp>
      <p:sp>
        <p:nvSpPr>
          <p:cNvPr id="6" name="Rectangle 5"/>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665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864227"/>
            <a:ext cx="7772400" cy="444853"/>
          </a:xfrm>
        </p:spPr>
        <p:txBody>
          <a:bodyPr>
            <a:noAutofit/>
          </a:bodyPr>
          <a:lstStyle/>
          <a:p>
            <a:r>
              <a:rPr lang="tr-TR" sz="2600" b="1" dirty="0" smtClean="0">
                <a:solidFill>
                  <a:srgbClr val="E13716"/>
                </a:solidFill>
              </a:rPr>
              <a:t>ÇK SİSTEMİNDE İKİLİ YAPI</a:t>
            </a:r>
            <a:endParaRPr lang="en-US" sz="2600" b="1" dirty="0">
              <a:solidFill>
                <a:srgbClr val="E13716"/>
              </a:solidFill>
            </a:endParaRPr>
          </a:p>
        </p:txBody>
      </p:sp>
      <p:sp>
        <p:nvSpPr>
          <p:cNvPr id="5" name="Rectangle 4"/>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953350223"/>
              </p:ext>
            </p:extLst>
          </p:nvPr>
        </p:nvGraphicFramePr>
        <p:xfrm>
          <a:off x="785810" y="1357845"/>
          <a:ext cx="7672390" cy="4389120"/>
        </p:xfrm>
        <a:graphic>
          <a:graphicData uri="http://schemas.openxmlformats.org/drawingml/2006/table">
            <a:tbl>
              <a:tblPr firstRow="1" bandRow="1">
                <a:tableStyleId>{16D9F66E-5EB9-4882-86FB-DCBF35E3C3E4}</a:tableStyleId>
              </a:tblPr>
              <a:tblGrid>
                <a:gridCol w="3836195"/>
                <a:gridCol w="3836195"/>
              </a:tblGrid>
              <a:tr h="1290108">
                <a:tc>
                  <a:txBody>
                    <a:bodyPr/>
                    <a:lstStyle/>
                    <a:p>
                      <a:pPr algn="ctr"/>
                      <a:r>
                        <a:rPr lang="tr-TR" sz="2800" dirty="0" smtClean="0"/>
                        <a:t>2828</a:t>
                      </a:r>
                    </a:p>
                    <a:p>
                      <a:pPr algn="ctr"/>
                      <a:r>
                        <a:rPr lang="tr-TR" sz="2800" u="sng" dirty="0" smtClean="0"/>
                        <a:t>Sosyal</a:t>
                      </a:r>
                      <a:r>
                        <a:rPr lang="tr-TR" sz="2800" u="sng" baseline="0" dirty="0" smtClean="0"/>
                        <a:t> </a:t>
                      </a:r>
                      <a:r>
                        <a:rPr lang="tr-TR" sz="2800" u="sng" baseline="0" dirty="0" err="1" smtClean="0"/>
                        <a:t>Hiz</a:t>
                      </a:r>
                      <a:r>
                        <a:rPr lang="tr-TR" sz="2800" u="sng" baseline="0" dirty="0" smtClean="0"/>
                        <a:t>. Kanunu</a:t>
                      </a:r>
                    </a:p>
                    <a:p>
                      <a:pPr algn="ctr"/>
                      <a:r>
                        <a:rPr lang="tr-TR" sz="2400" baseline="0" dirty="0" smtClean="0"/>
                        <a:t>(1983, Son Değişiklik 2014)</a:t>
                      </a:r>
                      <a:endParaRPr lang="en-US" sz="2400" dirty="0"/>
                    </a:p>
                  </a:txBody>
                  <a:tcPr>
                    <a:solidFill>
                      <a:schemeClr val="accent4">
                        <a:lumMod val="20000"/>
                        <a:lumOff val="80000"/>
                      </a:schemeClr>
                    </a:solidFill>
                  </a:tcPr>
                </a:tc>
                <a:tc>
                  <a:txBody>
                    <a:bodyPr/>
                    <a:lstStyle/>
                    <a:p>
                      <a:pPr algn="ctr"/>
                      <a:r>
                        <a:rPr lang="tr-TR" sz="2800" dirty="0" smtClean="0"/>
                        <a:t>5395</a:t>
                      </a:r>
                    </a:p>
                    <a:p>
                      <a:pPr algn="ctr"/>
                      <a:r>
                        <a:rPr lang="tr-TR" sz="2800" u="sng" dirty="0" smtClean="0"/>
                        <a:t>Çocuk Koruma Kanunu</a:t>
                      </a:r>
                    </a:p>
                    <a:p>
                      <a:pPr algn="ctr"/>
                      <a:r>
                        <a:rPr lang="tr-TR" sz="2800" u="sng" dirty="0" smtClean="0"/>
                        <a:t>(2005)</a:t>
                      </a:r>
                      <a:endParaRPr lang="en-US" sz="2400" dirty="0"/>
                    </a:p>
                  </a:txBody>
                  <a:tcPr>
                    <a:solidFill>
                      <a:schemeClr val="accent6">
                        <a:lumMod val="20000"/>
                        <a:lumOff val="80000"/>
                      </a:schemeClr>
                    </a:solidFill>
                  </a:tcPr>
                </a:tc>
              </a:tr>
              <a:tr h="2994819">
                <a:tc>
                  <a:txBody>
                    <a:bodyPr/>
                    <a:lstStyle/>
                    <a:p>
                      <a:pPr marL="342900" indent="-342900" algn="l">
                        <a:buFontTx/>
                        <a:buChar char="-"/>
                      </a:pPr>
                      <a:r>
                        <a:rPr lang="tr-TR" sz="2400" baseline="0" dirty="0" smtClean="0"/>
                        <a:t>ÇK alanındaki ilk kanundur ve SHÇEK’i kurmuştur (sonrasında ASPB ÇHGM olarak değiştirilmiştir)</a:t>
                      </a:r>
                    </a:p>
                    <a:p>
                      <a:pPr marL="342900" indent="-342900" algn="l">
                        <a:buFontTx/>
                        <a:buChar char="-"/>
                      </a:pPr>
                      <a:r>
                        <a:rPr lang="tr-TR" sz="2400" baseline="0" dirty="0" smtClean="0"/>
                        <a:t>ÇK alanında idare ve bakım odağı</a:t>
                      </a:r>
                    </a:p>
                    <a:p>
                      <a:pPr marL="342900" indent="-342900" algn="l">
                        <a:buFontTx/>
                        <a:buChar char="-"/>
                      </a:pPr>
                      <a:r>
                        <a:rPr lang="tr-TR" sz="2400" baseline="0" dirty="0" smtClean="0"/>
                        <a:t>Bir çok kez değişikliğe uğramıştır</a:t>
                      </a:r>
                    </a:p>
                  </a:txBody>
                  <a:tcPr>
                    <a:solidFill>
                      <a:schemeClr val="accent4">
                        <a:lumMod val="20000"/>
                        <a:lumOff val="80000"/>
                      </a:schemeClr>
                    </a:solidFill>
                  </a:tcPr>
                </a:tc>
                <a:tc>
                  <a:txBody>
                    <a:bodyPr/>
                    <a:lstStyle/>
                    <a:p>
                      <a:pPr marL="342900" indent="-342900" algn="l">
                        <a:buFontTx/>
                        <a:buChar char="-"/>
                      </a:pPr>
                      <a:r>
                        <a:rPr lang="tr-TR" sz="2400" dirty="0" smtClean="0"/>
                        <a:t>Yeni bir çok</a:t>
                      </a:r>
                      <a:r>
                        <a:rPr lang="tr-TR" sz="2400" baseline="0" dirty="0" smtClean="0"/>
                        <a:t> sektörlü ÇK sistemi öngörür (bakım dahil)</a:t>
                      </a:r>
                    </a:p>
                    <a:p>
                      <a:pPr marL="342900" indent="-342900" algn="l">
                        <a:buFontTx/>
                        <a:buChar char="-"/>
                      </a:pPr>
                      <a:r>
                        <a:rPr lang="tr-TR" sz="2400" baseline="0" dirty="0" smtClean="0"/>
                        <a:t>Yoğun adalet odağı</a:t>
                      </a:r>
                    </a:p>
                    <a:p>
                      <a:pPr marL="342900" indent="-342900" algn="l">
                        <a:buFontTx/>
                        <a:buChar char="-"/>
                      </a:pPr>
                      <a:r>
                        <a:rPr lang="tr-TR" sz="2400" baseline="0" dirty="0" smtClean="0"/>
                        <a:t>Çocuk adaletiyle ilgili hükümler içerir</a:t>
                      </a:r>
                    </a:p>
                    <a:p>
                      <a:pPr marL="342900" indent="-342900" algn="l">
                        <a:buFontTx/>
                        <a:buChar char="-"/>
                      </a:pPr>
                      <a:r>
                        <a:rPr lang="tr-TR" sz="2400" baseline="0" dirty="0" err="1" smtClean="0"/>
                        <a:t>SHK’yi</a:t>
                      </a:r>
                      <a:r>
                        <a:rPr lang="tr-TR" sz="2400" baseline="0" dirty="0" smtClean="0"/>
                        <a:t> yürürlükten kaldırmamıştır</a:t>
                      </a:r>
                    </a:p>
                  </a:txBody>
                  <a:tcPr>
                    <a:solidFill>
                      <a:schemeClr val="accent6">
                        <a:lumMod val="20000"/>
                        <a:lumOff val="80000"/>
                      </a:schemeClr>
                    </a:solidFill>
                  </a:tcPr>
                </a:tc>
              </a:tr>
            </a:tbl>
          </a:graphicData>
        </a:graphic>
      </p:graphicFrame>
      <p:pic>
        <p:nvPicPr>
          <p:cNvPr id="8" name="Picture 2" descr="Image result for shce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52" y="490832"/>
            <a:ext cx="1172359" cy="689623"/>
          </a:xfrm>
          <a:prstGeom prst="rect">
            <a:avLst/>
          </a:prstGeom>
          <a:noFill/>
          <a:extLst>
            <a:ext uri="{909E8E84-426E-40DD-AFC4-6F175D3DCCD1}">
              <a14:hiddenFill xmlns:a14="http://schemas.microsoft.com/office/drawing/2010/main">
                <a:solidFill>
                  <a:srgbClr val="FFFFFF"/>
                </a:solidFill>
              </a14:hiddenFill>
            </a:ext>
          </a:extLst>
        </p:spPr>
      </p:pic>
      <p:sp>
        <p:nvSpPr>
          <p:cNvPr id="6" name="&quot;No&quot; Symbol 5"/>
          <p:cNvSpPr/>
          <p:nvPr/>
        </p:nvSpPr>
        <p:spPr>
          <a:xfrm>
            <a:off x="332868" y="542836"/>
            <a:ext cx="705864" cy="594018"/>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6" descr="Image result for aspb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0957" y="463671"/>
            <a:ext cx="1400175" cy="80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6" presetClass="entr" presetSubtype="2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E13716"/>
                </a:solidFill>
              </a:rPr>
              <a:t>Çocuklara</a:t>
            </a:r>
            <a:r>
              <a:rPr lang="en-US" sz="2600" b="1" dirty="0" smtClean="0">
                <a:solidFill>
                  <a:srgbClr val="E13716"/>
                </a:solidFill>
              </a:rPr>
              <a:t> </a:t>
            </a:r>
            <a:r>
              <a:rPr lang="en-US" sz="2600" b="1" dirty="0" err="1" smtClean="0">
                <a:solidFill>
                  <a:srgbClr val="E13716"/>
                </a:solidFill>
              </a:rPr>
              <a:t>Karşı</a:t>
            </a:r>
            <a:r>
              <a:rPr lang="en-US" sz="2600" b="1" dirty="0" smtClean="0">
                <a:solidFill>
                  <a:srgbClr val="E13716"/>
                </a:solidFill>
              </a:rPr>
              <a:t> </a:t>
            </a:r>
            <a:r>
              <a:rPr lang="en-US" sz="2600" b="1" dirty="0" err="1" smtClean="0">
                <a:solidFill>
                  <a:srgbClr val="E13716"/>
                </a:solidFill>
              </a:rPr>
              <a:t>İşlenen</a:t>
            </a:r>
            <a:r>
              <a:rPr lang="en-US" sz="2600" b="1" dirty="0" smtClean="0">
                <a:solidFill>
                  <a:srgbClr val="E13716"/>
                </a:solidFill>
              </a:rPr>
              <a:t> </a:t>
            </a:r>
            <a:r>
              <a:rPr lang="en-US" sz="2600" b="1" dirty="0" err="1" smtClean="0">
                <a:solidFill>
                  <a:srgbClr val="E13716"/>
                </a:solidFill>
              </a:rPr>
              <a:t>Suçlar</a:t>
            </a:r>
            <a:endParaRPr lang="en-US" sz="2600" b="1" dirty="0">
              <a:solidFill>
                <a:srgbClr val="E13716"/>
              </a:solidFill>
            </a:endParaRPr>
          </a:p>
        </p:txBody>
      </p:sp>
      <p:sp>
        <p:nvSpPr>
          <p:cNvPr id="4" name="Subtitle 2"/>
          <p:cNvSpPr>
            <a:spLocks noGrp="1"/>
          </p:cNvSpPr>
          <p:nvPr>
            <p:ph type="subTitle" idx="1"/>
          </p:nvPr>
        </p:nvSpPr>
        <p:spPr>
          <a:xfrm>
            <a:off x="256117" y="1345563"/>
            <a:ext cx="8336703" cy="946993"/>
          </a:xfrm>
        </p:spPr>
        <p:txBody>
          <a:bodyPr>
            <a:noAutofit/>
          </a:bodyPr>
          <a:lstStyle/>
          <a:p>
            <a:pPr marL="285750" indent="-285750" algn="l">
              <a:lnSpc>
                <a:spcPct val="110000"/>
              </a:lnSpc>
              <a:buFont typeface="Arial"/>
              <a:buChar char="•"/>
            </a:pPr>
            <a:endParaRPr lang="tr-TR" sz="2400" b="1" dirty="0" smtClean="0">
              <a:solidFill>
                <a:srgbClr val="E13716"/>
              </a:solidFill>
              <a:latin typeface="Calibri"/>
              <a:cs typeface="Calibri"/>
            </a:endParaRPr>
          </a:p>
          <a:p>
            <a:pPr algn="l"/>
            <a:r>
              <a:rPr lang="tr-TR" sz="2400" b="1" u="sng" dirty="0" smtClean="0">
                <a:solidFill>
                  <a:srgbClr val="E13716"/>
                </a:solidFill>
                <a:latin typeface="Calibri"/>
                <a:cs typeface="Calibri"/>
              </a:rPr>
              <a:t>Çocuğa Karşı Cinsel Suçlar</a:t>
            </a:r>
            <a:endParaRPr lang="en-US" sz="2400" b="1" u="sng" dirty="0">
              <a:solidFill>
                <a:srgbClr val="E13716"/>
              </a:solidFill>
              <a:latin typeface="Calibri"/>
              <a:cs typeface="Calibri"/>
            </a:endParaRPr>
          </a:p>
        </p:txBody>
      </p:sp>
      <p:sp>
        <p:nvSpPr>
          <p:cNvPr id="5" name="Subtitle 2"/>
          <p:cNvSpPr txBox="1">
            <a:spLocks/>
          </p:cNvSpPr>
          <p:nvPr/>
        </p:nvSpPr>
        <p:spPr>
          <a:xfrm>
            <a:off x="256117" y="2292556"/>
            <a:ext cx="8336703" cy="9469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sz="2800" b="1" dirty="0">
                <a:solidFill>
                  <a:srgbClr val="E13716"/>
                </a:solidFill>
                <a:latin typeface="Calibri"/>
                <a:cs typeface="Calibri"/>
              </a:rPr>
              <a:t>TCK 103: Çocuğun cinsel istismarı (ve sarkıntılık</a:t>
            </a:r>
            <a:r>
              <a:rPr lang="tr-TR" sz="2800" b="1" dirty="0" smtClean="0">
                <a:solidFill>
                  <a:srgbClr val="E13716"/>
                </a:solidFill>
                <a:latin typeface="Calibri"/>
                <a:cs typeface="Calibri"/>
              </a:rPr>
              <a:t>) </a:t>
            </a:r>
          </a:p>
          <a:p>
            <a:pPr algn="l"/>
            <a:r>
              <a:rPr lang="tr-TR" sz="2800" b="1" dirty="0" smtClean="0">
                <a:solidFill>
                  <a:srgbClr val="E13716"/>
                </a:solidFill>
                <a:latin typeface="Calibri"/>
                <a:cs typeface="Calibri"/>
              </a:rPr>
              <a:t>TCK </a:t>
            </a:r>
            <a:r>
              <a:rPr lang="tr-TR" sz="2800" b="1" dirty="0">
                <a:solidFill>
                  <a:srgbClr val="E13716"/>
                </a:solidFill>
                <a:latin typeface="Calibri"/>
                <a:cs typeface="Calibri"/>
              </a:rPr>
              <a:t>104: Reşit </a:t>
            </a:r>
            <a:r>
              <a:rPr lang="tr-TR" sz="2800" b="1" dirty="0" smtClean="0">
                <a:solidFill>
                  <a:srgbClr val="E13716"/>
                </a:solidFill>
                <a:latin typeface="Calibri"/>
                <a:cs typeface="Calibri"/>
              </a:rPr>
              <a:t>olmayanla (?) </a:t>
            </a:r>
            <a:r>
              <a:rPr lang="tr-TR" sz="2800" b="1" dirty="0">
                <a:solidFill>
                  <a:srgbClr val="E13716"/>
                </a:solidFill>
                <a:latin typeface="Calibri"/>
                <a:cs typeface="Calibri"/>
              </a:rPr>
              <a:t>cinsel ilişki (</a:t>
            </a:r>
            <a:r>
              <a:rPr lang="tr-TR" sz="2800" b="1" i="1" dirty="0">
                <a:solidFill>
                  <a:srgbClr val="E13716"/>
                </a:solidFill>
                <a:latin typeface="Calibri"/>
                <a:cs typeface="Calibri"/>
              </a:rPr>
              <a:t>cinsel ilişkiye rıza yaşı = 15</a:t>
            </a:r>
            <a:r>
              <a:rPr lang="tr-TR" sz="2800" b="1" dirty="0" smtClean="0">
                <a:solidFill>
                  <a:srgbClr val="E13716"/>
                </a:solidFill>
                <a:latin typeface="Calibri"/>
                <a:cs typeface="Calibri"/>
              </a:rPr>
              <a:t>).</a:t>
            </a:r>
          </a:p>
          <a:p>
            <a:pPr algn="l"/>
            <a:r>
              <a:rPr lang="tr-TR" sz="2800" b="1" dirty="0" smtClean="0">
                <a:solidFill>
                  <a:schemeClr val="tx1">
                    <a:lumMod val="75000"/>
                    <a:lumOff val="25000"/>
                  </a:schemeClr>
                </a:solidFill>
                <a:latin typeface="Calibri"/>
                <a:cs typeface="Calibri"/>
              </a:rPr>
              <a:t>TCK </a:t>
            </a:r>
            <a:r>
              <a:rPr lang="tr-TR" sz="2800" b="1" dirty="0">
                <a:solidFill>
                  <a:schemeClr val="tx1">
                    <a:lumMod val="75000"/>
                    <a:lumOff val="25000"/>
                  </a:schemeClr>
                </a:solidFill>
                <a:latin typeface="Calibri"/>
                <a:cs typeface="Calibri"/>
              </a:rPr>
              <a:t>105: Cinsel taciz</a:t>
            </a:r>
          </a:p>
          <a:p>
            <a:pPr algn="l"/>
            <a:endParaRPr lang="tr-TR" sz="1800" dirty="0">
              <a:latin typeface="Calibri"/>
              <a:cs typeface="Calibri"/>
            </a:endParaRPr>
          </a:p>
        </p:txBody>
      </p:sp>
      <p:sp>
        <p:nvSpPr>
          <p:cNvPr id="7" name="Rectangle 6"/>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838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pt_yasal ve kurumsal cerceve-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1"/>
          <p:cNvSpPr>
            <a:spLocks noGrp="1"/>
          </p:cNvSpPr>
          <p:nvPr>
            <p:ph type="ctrTitle"/>
          </p:nvPr>
        </p:nvSpPr>
        <p:spPr>
          <a:xfrm>
            <a:off x="685800" y="635751"/>
            <a:ext cx="7772400" cy="444853"/>
          </a:xfrm>
        </p:spPr>
        <p:txBody>
          <a:bodyPr>
            <a:noAutofit/>
          </a:bodyPr>
          <a:lstStyle/>
          <a:p>
            <a:r>
              <a:rPr lang="en-US" sz="2600" b="1" dirty="0" err="1" smtClean="0">
                <a:solidFill>
                  <a:srgbClr val="E13716"/>
                </a:solidFill>
              </a:rPr>
              <a:t>Çocuklara</a:t>
            </a:r>
            <a:r>
              <a:rPr lang="en-US" sz="2600" b="1" dirty="0" smtClean="0">
                <a:solidFill>
                  <a:srgbClr val="E13716"/>
                </a:solidFill>
              </a:rPr>
              <a:t> </a:t>
            </a:r>
            <a:r>
              <a:rPr lang="en-US" sz="2600" b="1" dirty="0" err="1" smtClean="0">
                <a:solidFill>
                  <a:srgbClr val="E13716"/>
                </a:solidFill>
              </a:rPr>
              <a:t>Karşı</a:t>
            </a:r>
            <a:r>
              <a:rPr lang="en-US" sz="2600" b="1" dirty="0" smtClean="0">
                <a:solidFill>
                  <a:srgbClr val="E13716"/>
                </a:solidFill>
              </a:rPr>
              <a:t> </a:t>
            </a:r>
            <a:r>
              <a:rPr lang="en-US" sz="2600" b="1" dirty="0" err="1" smtClean="0">
                <a:solidFill>
                  <a:srgbClr val="E13716"/>
                </a:solidFill>
              </a:rPr>
              <a:t>İşlenen</a:t>
            </a:r>
            <a:r>
              <a:rPr lang="en-US" sz="2600" b="1" dirty="0" smtClean="0">
                <a:solidFill>
                  <a:srgbClr val="E13716"/>
                </a:solidFill>
              </a:rPr>
              <a:t> </a:t>
            </a:r>
            <a:r>
              <a:rPr lang="en-US" sz="2600" b="1" dirty="0" err="1" smtClean="0">
                <a:solidFill>
                  <a:srgbClr val="E13716"/>
                </a:solidFill>
              </a:rPr>
              <a:t>Suçlar</a:t>
            </a:r>
            <a:r>
              <a:rPr lang="en-US" sz="2600" b="1" dirty="0" smtClean="0">
                <a:solidFill>
                  <a:srgbClr val="E13716"/>
                </a:solidFill>
              </a:rPr>
              <a:t>: TCK</a:t>
            </a:r>
            <a:endParaRPr lang="en-US" sz="2600" b="1" dirty="0">
              <a:solidFill>
                <a:srgbClr val="E13716"/>
              </a:solidFill>
            </a:endParaRPr>
          </a:p>
        </p:txBody>
      </p:sp>
      <p:sp>
        <p:nvSpPr>
          <p:cNvPr id="5" name="Subtitle 2"/>
          <p:cNvSpPr txBox="1">
            <a:spLocks/>
          </p:cNvSpPr>
          <p:nvPr/>
        </p:nvSpPr>
        <p:spPr>
          <a:xfrm>
            <a:off x="256117" y="1143733"/>
            <a:ext cx="8336703" cy="9469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chemeClr val="tx1">
                    <a:lumMod val="75000"/>
                    <a:lumOff val="25000"/>
                  </a:schemeClr>
                </a:solidFill>
                <a:latin typeface="Calibri"/>
                <a:cs typeface="Calibri"/>
              </a:rPr>
              <a:t>ÇOCUKLARIN CİNSEL İSTİSMARI</a:t>
            </a:r>
          </a:p>
          <a:p>
            <a:pPr algn="l"/>
            <a:endParaRPr lang="en-US" sz="1800" dirty="0">
              <a:solidFill>
                <a:schemeClr val="tx1">
                  <a:lumMod val="75000"/>
                  <a:lumOff val="25000"/>
                </a:schemeClr>
              </a:solidFill>
              <a:latin typeface="Calibri"/>
              <a:cs typeface="Calibri"/>
            </a:endParaRPr>
          </a:p>
          <a:p>
            <a:pPr marL="285750" indent="-285750" algn="l">
              <a:buFont typeface="Arial"/>
              <a:buChar char="•"/>
            </a:pPr>
            <a:r>
              <a:rPr lang="en-US" sz="1800" dirty="0" err="1">
                <a:solidFill>
                  <a:schemeClr val="tx1">
                    <a:lumMod val="75000"/>
                    <a:lumOff val="25000"/>
                  </a:schemeClr>
                </a:solidFill>
                <a:latin typeface="Calibri"/>
                <a:cs typeface="Calibri"/>
              </a:rPr>
              <a:t>Çocuğu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cinsel</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yönden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istismar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eden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kişi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sekiz</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yıldan</a:t>
            </a:r>
            <a:r>
              <a:rPr lang="en-US" sz="1800" dirty="0">
                <a:solidFill>
                  <a:schemeClr val="tx1">
                    <a:lumMod val="75000"/>
                    <a:lumOff val="25000"/>
                  </a:schemeClr>
                </a:solidFill>
                <a:latin typeface="Calibri"/>
                <a:cs typeface="Calibri"/>
              </a:rPr>
              <a:t> on </a:t>
            </a:r>
            <a:r>
              <a:rPr lang="en-US" sz="1800" dirty="0" err="1">
                <a:solidFill>
                  <a:schemeClr val="tx1">
                    <a:lumMod val="75000"/>
                    <a:lumOff val="25000"/>
                  </a:schemeClr>
                </a:solidFill>
                <a:latin typeface="Calibri"/>
                <a:cs typeface="Calibri"/>
              </a:rPr>
              <a:t>beş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kadar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hapis</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cezası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cezalandırılır</a:t>
            </a:r>
            <a:r>
              <a:rPr lang="en-US" sz="1800" dirty="0">
                <a:solidFill>
                  <a:schemeClr val="tx1">
                    <a:lumMod val="75000"/>
                    <a:lumOff val="25000"/>
                  </a:schemeClr>
                </a:solidFill>
                <a:latin typeface="Calibri"/>
                <a:cs typeface="Calibri"/>
              </a:rPr>
              <a:t>. (TCK m. 103/1 )</a:t>
            </a:r>
            <a:r>
              <a:rPr lang="en-US" sz="1800" dirty="0" smtClean="0">
                <a:solidFill>
                  <a:schemeClr val="tx1">
                    <a:lumMod val="75000"/>
                    <a:lumOff val="25000"/>
                  </a:schemeClr>
                </a:solidFill>
                <a:latin typeface="Calibri"/>
                <a:cs typeface="Calibri"/>
              </a:rPr>
              <a:t>.</a:t>
            </a:r>
          </a:p>
          <a:p>
            <a:pPr marL="285750" indent="-285750" algn="l">
              <a:buFont typeface="Arial"/>
              <a:buChar char="•"/>
            </a:pPr>
            <a:endParaRPr lang="en-US" sz="1800" dirty="0">
              <a:solidFill>
                <a:schemeClr val="tx1">
                  <a:lumMod val="75000"/>
                  <a:lumOff val="25000"/>
                </a:schemeClr>
              </a:solidFill>
              <a:latin typeface="Calibri"/>
              <a:cs typeface="Calibri"/>
            </a:endParaRPr>
          </a:p>
          <a:p>
            <a:pPr marL="285750" indent="-285750" algn="l">
              <a:buFont typeface="Arial"/>
              <a:buChar char="•"/>
            </a:pPr>
            <a:r>
              <a:rPr lang="en-US" sz="1800" dirty="0" err="1">
                <a:solidFill>
                  <a:schemeClr val="tx1">
                    <a:lumMod val="75000"/>
                    <a:lumOff val="25000"/>
                  </a:schemeClr>
                </a:solidFill>
                <a:latin typeface="Calibri"/>
                <a:cs typeface="Calibri"/>
              </a:rPr>
              <a:t>Baskı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tehdit</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ve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olması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durumunda</a:t>
            </a:r>
            <a:r>
              <a:rPr lang="en-US" sz="1800" dirty="0">
                <a:solidFill>
                  <a:schemeClr val="tx1">
                    <a:lumMod val="75000"/>
                    <a:lumOff val="25000"/>
                  </a:schemeClr>
                </a:solidFill>
                <a:latin typeface="Calibri"/>
                <a:cs typeface="Calibri"/>
              </a:rPr>
              <a:t>, 15 </a:t>
            </a:r>
            <a:r>
              <a:rPr lang="en-US" sz="1800" dirty="0" err="1">
                <a:solidFill>
                  <a:schemeClr val="tx1">
                    <a:lumMod val="75000"/>
                    <a:lumOff val="25000"/>
                  </a:schemeClr>
                </a:solidFill>
                <a:latin typeface="Calibri"/>
                <a:cs typeface="Calibri"/>
              </a:rPr>
              <a:t>yaşını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bitirmiş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ancak</a:t>
            </a:r>
            <a:r>
              <a:rPr lang="en-US" sz="1800" dirty="0">
                <a:solidFill>
                  <a:schemeClr val="tx1">
                    <a:lumMod val="75000"/>
                    <a:lumOff val="25000"/>
                  </a:schemeClr>
                </a:solidFill>
                <a:latin typeface="Calibri"/>
                <a:cs typeface="Calibri"/>
              </a:rPr>
              <a:t> 18 </a:t>
            </a:r>
            <a:r>
              <a:rPr lang="en-US" sz="1800" dirty="0" err="1">
                <a:solidFill>
                  <a:schemeClr val="tx1">
                    <a:lumMod val="75000"/>
                    <a:lumOff val="25000"/>
                  </a:schemeClr>
                </a:solidFill>
                <a:latin typeface="Calibri"/>
                <a:cs typeface="Calibri"/>
              </a:rPr>
              <a:t>yaşını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bitirmemiş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çocuğu</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cinsel</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yönden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istismar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eden</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kişi</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sekiz</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yıldan</a:t>
            </a:r>
            <a:r>
              <a:rPr lang="en-US" sz="1800" dirty="0">
                <a:solidFill>
                  <a:schemeClr val="tx1">
                    <a:lumMod val="75000"/>
                    <a:lumOff val="25000"/>
                  </a:schemeClr>
                </a:solidFill>
                <a:latin typeface="Calibri"/>
                <a:cs typeface="Calibri"/>
              </a:rPr>
              <a:t> on </a:t>
            </a:r>
            <a:r>
              <a:rPr lang="en-US" sz="1800" dirty="0" err="1">
                <a:solidFill>
                  <a:schemeClr val="tx1">
                    <a:lumMod val="75000"/>
                    <a:lumOff val="25000"/>
                  </a:schemeClr>
                </a:solidFill>
                <a:latin typeface="Calibri"/>
                <a:cs typeface="Calibri"/>
              </a:rPr>
              <a:t>beş</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yıla</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kadar</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hapis</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cezası</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ile</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cezalandırılır</a:t>
            </a:r>
            <a:r>
              <a:rPr lang="en-US" sz="1800" dirty="0">
                <a:solidFill>
                  <a:schemeClr val="tx1">
                    <a:lumMod val="75000"/>
                    <a:lumOff val="25000"/>
                  </a:schemeClr>
                </a:solidFill>
                <a:latin typeface="Calibri"/>
                <a:cs typeface="Calibri"/>
              </a:rPr>
              <a:t> (TCK, 103/1b </a:t>
            </a:r>
            <a:r>
              <a:rPr lang="en-US" sz="1800" dirty="0" err="1">
                <a:solidFill>
                  <a:schemeClr val="tx1">
                    <a:lumMod val="75000"/>
                    <a:lumOff val="25000"/>
                  </a:schemeClr>
                </a:solidFill>
                <a:latin typeface="Calibri"/>
                <a:cs typeface="Calibri"/>
              </a:rPr>
              <a:t>Maddesi</a:t>
            </a:r>
            <a:r>
              <a:rPr lang="en-US" sz="1800" dirty="0" smtClean="0">
                <a:solidFill>
                  <a:schemeClr val="tx1">
                    <a:lumMod val="75000"/>
                    <a:lumOff val="25000"/>
                  </a:schemeClr>
                </a:solidFill>
                <a:latin typeface="Calibri"/>
                <a:cs typeface="Calibri"/>
              </a:rPr>
              <a:t>)</a:t>
            </a:r>
          </a:p>
          <a:p>
            <a:pPr marL="285750" indent="-285750" algn="l">
              <a:buFont typeface="Arial"/>
              <a:buChar char="•"/>
            </a:pPr>
            <a:endParaRPr lang="en-US" sz="1800" dirty="0">
              <a:solidFill>
                <a:schemeClr val="tx1">
                  <a:lumMod val="75000"/>
                  <a:lumOff val="25000"/>
                </a:schemeClr>
              </a:solidFill>
              <a:latin typeface="Calibri"/>
              <a:cs typeface="Calibri"/>
            </a:endParaRPr>
          </a:p>
          <a:p>
            <a:pPr algn="l"/>
            <a:r>
              <a:rPr lang="tr-TR" sz="1800" b="1" dirty="0" smtClean="0">
                <a:solidFill>
                  <a:srgbClr val="FF0000"/>
                </a:solidFill>
              </a:rPr>
              <a:t>YENİ:</a:t>
            </a:r>
            <a:r>
              <a:rPr lang="tr-TR" sz="1800" dirty="0" smtClean="0">
                <a:solidFill>
                  <a:schemeClr val="tx1"/>
                </a:solidFill>
              </a:rPr>
              <a:t> </a:t>
            </a:r>
            <a:r>
              <a:rPr lang="en-US" sz="1800" dirty="0" smtClean="0">
                <a:solidFill>
                  <a:schemeClr val="tx1"/>
                </a:solidFill>
              </a:rPr>
              <a:t>“</a:t>
            </a:r>
            <a:r>
              <a:rPr lang="en-US" sz="1800" dirty="0" err="1" smtClean="0">
                <a:solidFill>
                  <a:schemeClr val="tx1"/>
                </a:solidFill>
              </a:rPr>
              <a:t>Mağdurun</a:t>
            </a:r>
            <a:r>
              <a:rPr lang="en-US" sz="1800" dirty="0" smtClean="0">
                <a:solidFill>
                  <a:schemeClr val="tx1"/>
                </a:solidFill>
              </a:rPr>
              <a:t> </a:t>
            </a:r>
            <a:r>
              <a:rPr lang="en-US" sz="1800" dirty="0">
                <a:solidFill>
                  <a:schemeClr val="tx1"/>
                </a:solidFill>
              </a:rPr>
              <a:t>on </a:t>
            </a:r>
            <a:r>
              <a:rPr lang="en-US" sz="1800" dirty="0" err="1">
                <a:solidFill>
                  <a:schemeClr val="tx1"/>
                </a:solidFill>
              </a:rPr>
              <a:t>iki</a:t>
            </a:r>
            <a:r>
              <a:rPr lang="en-US" sz="1800" dirty="0">
                <a:solidFill>
                  <a:schemeClr val="tx1"/>
                </a:solidFill>
              </a:rPr>
              <a:t> </a:t>
            </a:r>
            <a:r>
              <a:rPr lang="en-US" sz="1800" dirty="0" err="1" smtClean="0">
                <a:solidFill>
                  <a:schemeClr val="tx1"/>
                </a:solidFill>
              </a:rPr>
              <a:t>ya</a:t>
            </a:r>
            <a:r>
              <a:rPr lang="tr-TR" sz="1800" dirty="0" smtClean="0">
                <a:solidFill>
                  <a:schemeClr val="tx1"/>
                </a:solidFill>
              </a:rPr>
              <a:t>ş</a:t>
            </a:r>
            <a:r>
              <a:rPr lang="en-US" sz="1800" dirty="0" err="1" smtClean="0">
                <a:solidFill>
                  <a:schemeClr val="tx1"/>
                </a:solidFill>
              </a:rPr>
              <a:t>ını</a:t>
            </a:r>
            <a:r>
              <a:rPr lang="en-US" sz="1800" dirty="0" smtClean="0">
                <a:solidFill>
                  <a:schemeClr val="tx1"/>
                </a:solidFill>
              </a:rPr>
              <a:t> </a:t>
            </a:r>
            <a:r>
              <a:rPr lang="en-US" sz="1800" dirty="0" err="1" smtClean="0">
                <a:solidFill>
                  <a:schemeClr val="tx1"/>
                </a:solidFill>
              </a:rPr>
              <a:t>tamamlamamı</a:t>
            </a:r>
            <a:r>
              <a:rPr lang="tr-TR" sz="1800" dirty="0" smtClean="0">
                <a:solidFill>
                  <a:schemeClr val="tx1"/>
                </a:solidFill>
              </a:rPr>
              <a:t>ş</a:t>
            </a:r>
            <a:r>
              <a:rPr lang="en-US" sz="1800" dirty="0" smtClean="0">
                <a:solidFill>
                  <a:schemeClr val="tx1"/>
                </a:solidFill>
              </a:rPr>
              <a:t> </a:t>
            </a:r>
            <a:r>
              <a:rPr lang="en-US" sz="1800" dirty="0" err="1">
                <a:solidFill>
                  <a:schemeClr val="tx1"/>
                </a:solidFill>
              </a:rPr>
              <a:t>olması</a:t>
            </a:r>
            <a:r>
              <a:rPr lang="en-US" sz="1800" dirty="0">
                <a:solidFill>
                  <a:schemeClr val="tx1"/>
                </a:solidFill>
              </a:rPr>
              <a:t> </a:t>
            </a:r>
            <a:r>
              <a:rPr lang="en-US" sz="1800" dirty="0" err="1">
                <a:solidFill>
                  <a:schemeClr val="tx1"/>
                </a:solidFill>
              </a:rPr>
              <a:t>hâlinde</a:t>
            </a:r>
            <a:r>
              <a:rPr lang="en-US" sz="1800" dirty="0">
                <a:solidFill>
                  <a:schemeClr val="tx1"/>
                </a:solidFill>
              </a:rPr>
              <a:t> </a:t>
            </a:r>
            <a:r>
              <a:rPr lang="en-US" sz="1800" dirty="0" err="1">
                <a:solidFill>
                  <a:schemeClr val="tx1"/>
                </a:solidFill>
              </a:rPr>
              <a:t>verilecek</a:t>
            </a:r>
            <a:r>
              <a:rPr lang="en-US" sz="1800" dirty="0">
                <a:solidFill>
                  <a:schemeClr val="tx1"/>
                </a:solidFill>
              </a:rPr>
              <a:t> </a:t>
            </a:r>
            <a:r>
              <a:rPr lang="en-US" sz="1800" dirty="0" err="1">
                <a:solidFill>
                  <a:schemeClr val="tx1"/>
                </a:solidFill>
              </a:rPr>
              <a:t>ceza</a:t>
            </a:r>
            <a:r>
              <a:rPr lang="en-US" sz="1800" dirty="0">
                <a:solidFill>
                  <a:schemeClr val="tx1"/>
                </a:solidFill>
              </a:rPr>
              <a:t>, </a:t>
            </a:r>
            <a:r>
              <a:rPr lang="en-US" sz="1800" dirty="0" err="1">
                <a:solidFill>
                  <a:schemeClr val="tx1"/>
                </a:solidFill>
              </a:rPr>
              <a:t>istismar</a:t>
            </a:r>
            <a:r>
              <a:rPr lang="en-US" sz="1800" dirty="0">
                <a:solidFill>
                  <a:schemeClr val="tx1"/>
                </a:solidFill>
              </a:rPr>
              <a:t> </a:t>
            </a:r>
            <a:r>
              <a:rPr lang="en-US" sz="1800" dirty="0" err="1">
                <a:solidFill>
                  <a:schemeClr val="tx1"/>
                </a:solidFill>
              </a:rPr>
              <a:t>durumunda</a:t>
            </a:r>
            <a:r>
              <a:rPr lang="en-US" sz="1800" dirty="0">
                <a:solidFill>
                  <a:schemeClr val="tx1"/>
                </a:solidFill>
              </a:rPr>
              <a:t> on </a:t>
            </a:r>
            <a:r>
              <a:rPr lang="en-US" sz="1800" dirty="0" err="1">
                <a:solidFill>
                  <a:schemeClr val="tx1"/>
                </a:solidFill>
              </a:rPr>
              <a:t>yıldan</a:t>
            </a:r>
            <a:r>
              <a:rPr lang="en-US" sz="1800" dirty="0">
                <a:solidFill>
                  <a:schemeClr val="tx1"/>
                </a:solidFill>
              </a:rPr>
              <a:t>, </a:t>
            </a:r>
            <a:r>
              <a:rPr lang="en-US" sz="1800" dirty="0" err="1">
                <a:solidFill>
                  <a:schemeClr val="tx1"/>
                </a:solidFill>
              </a:rPr>
              <a:t>sarkıntılık</a:t>
            </a:r>
            <a:r>
              <a:rPr lang="en-US" sz="1800" dirty="0">
                <a:solidFill>
                  <a:schemeClr val="tx1"/>
                </a:solidFill>
              </a:rPr>
              <a:t> </a:t>
            </a:r>
            <a:r>
              <a:rPr lang="en-US" sz="1800" dirty="0" err="1">
                <a:solidFill>
                  <a:schemeClr val="tx1"/>
                </a:solidFill>
              </a:rPr>
              <a:t>durumunda</a:t>
            </a:r>
            <a:r>
              <a:rPr lang="en-US" sz="1800" dirty="0">
                <a:solidFill>
                  <a:schemeClr val="tx1"/>
                </a:solidFill>
              </a:rPr>
              <a:t> </a:t>
            </a:r>
            <a:r>
              <a:rPr lang="en-US" sz="1800" dirty="0" smtClean="0">
                <a:solidFill>
                  <a:schemeClr val="tx1"/>
                </a:solidFill>
              </a:rPr>
              <a:t>be</a:t>
            </a:r>
            <a:r>
              <a:rPr lang="tr-TR" sz="1800" dirty="0" smtClean="0">
                <a:solidFill>
                  <a:schemeClr val="tx1"/>
                </a:solidFill>
              </a:rPr>
              <a:t>ş</a:t>
            </a:r>
            <a:r>
              <a:rPr lang="en-US" sz="1800" dirty="0" smtClean="0">
                <a:solidFill>
                  <a:schemeClr val="tx1"/>
                </a:solidFill>
              </a:rPr>
              <a:t> </a:t>
            </a:r>
            <a:r>
              <a:rPr lang="en-US" sz="1800" dirty="0" err="1">
                <a:solidFill>
                  <a:schemeClr val="tx1"/>
                </a:solidFill>
              </a:rPr>
              <a:t>yıldan</a:t>
            </a:r>
            <a:r>
              <a:rPr lang="en-US" sz="1800" dirty="0">
                <a:solidFill>
                  <a:schemeClr val="tx1"/>
                </a:solidFill>
              </a:rPr>
              <a:t> </a:t>
            </a:r>
            <a:r>
              <a:rPr lang="en-US" sz="1800" dirty="0" err="1">
                <a:solidFill>
                  <a:schemeClr val="tx1"/>
                </a:solidFill>
              </a:rPr>
              <a:t>az</a:t>
            </a:r>
            <a:r>
              <a:rPr lang="en-US" sz="1800" dirty="0">
                <a:solidFill>
                  <a:schemeClr val="tx1"/>
                </a:solidFill>
              </a:rPr>
              <a:t> </a:t>
            </a:r>
            <a:r>
              <a:rPr lang="en-US" sz="1800" dirty="0" err="1">
                <a:solidFill>
                  <a:schemeClr val="tx1"/>
                </a:solidFill>
              </a:rPr>
              <a:t>olamaz</a:t>
            </a:r>
            <a:r>
              <a:rPr lang="en-US" sz="1800" dirty="0">
                <a:solidFill>
                  <a:schemeClr val="tx1"/>
                </a:solidFill>
              </a:rPr>
              <a:t>.” </a:t>
            </a:r>
          </a:p>
          <a:p>
            <a:pPr algn="l"/>
            <a:r>
              <a:rPr lang="en-US" sz="1800" dirty="0">
                <a:solidFill>
                  <a:schemeClr val="tx1"/>
                </a:solidFill>
              </a:rPr>
              <a:t>“(2) </a:t>
            </a:r>
            <a:r>
              <a:rPr lang="en-US" sz="1800" dirty="0" err="1">
                <a:solidFill>
                  <a:schemeClr val="tx1"/>
                </a:solidFill>
              </a:rPr>
              <a:t>Cinsel</a:t>
            </a:r>
            <a:r>
              <a:rPr lang="en-US" sz="1800" dirty="0">
                <a:solidFill>
                  <a:schemeClr val="tx1"/>
                </a:solidFill>
              </a:rPr>
              <a:t> </a:t>
            </a:r>
            <a:r>
              <a:rPr lang="en-US" sz="1800" dirty="0" err="1">
                <a:solidFill>
                  <a:schemeClr val="tx1"/>
                </a:solidFill>
              </a:rPr>
              <a:t>istismarın</a:t>
            </a:r>
            <a:r>
              <a:rPr lang="en-US" sz="1800" dirty="0">
                <a:solidFill>
                  <a:schemeClr val="tx1"/>
                </a:solidFill>
              </a:rPr>
              <a:t> </a:t>
            </a:r>
            <a:r>
              <a:rPr lang="en-US" sz="1800" dirty="0" err="1">
                <a:solidFill>
                  <a:schemeClr val="tx1"/>
                </a:solidFill>
              </a:rPr>
              <a:t>vücuda</a:t>
            </a:r>
            <a:r>
              <a:rPr lang="en-US" sz="1800" dirty="0">
                <a:solidFill>
                  <a:schemeClr val="tx1"/>
                </a:solidFill>
              </a:rPr>
              <a:t> organ </a:t>
            </a:r>
            <a:r>
              <a:rPr lang="en-US" sz="1800" dirty="0" err="1">
                <a:solidFill>
                  <a:schemeClr val="tx1"/>
                </a:solidFill>
              </a:rPr>
              <a:t>veya</a:t>
            </a:r>
            <a:r>
              <a:rPr lang="en-US" sz="1800" dirty="0">
                <a:solidFill>
                  <a:schemeClr val="tx1"/>
                </a:solidFill>
              </a:rPr>
              <a:t> </a:t>
            </a:r>
            <a:r>
              <a:rPr lang="en-US" sz="1800" dirty="0" err="1">
                <a:solidFill>
                  <a:schemeClr val="tx1"/>
                </a:solidFill>
              </a:rPr>
              <a:t>sair</a:t>
            </a:r>
            <a:r>
              <a:rPr lang="en-US" sz="1800" dirty="0">
                <a:solidFill>
                  <a:schemeClr val="tx1"/>
                </a:solidFill>
              </a:rPr>
              <a:t> </a:t>
            </a:r>
            <a:r>
              <a:rPr lang="en-US" sz="1800" dirty="0" err="1">
                <a:solidFill>
                  <a:schemeClr val="tx1"/>
                </a:solidFill>
              </a:rPr>
              <a:t>bir</a:t>
            </a:r>
            <a:r>
              <a:rPr lang="en-US" sz="1800" dirty="0">
                <a:solidFill>
                  <a:schemeClr val="tx1"/>
                </a:solidFill>
              </a:rPr>
              <a:t> </a:t>
            </a:r>
            <a:r>
              <a:rPr lang="en-US" sz="1800" dirty="0" err="1">
                <a:solidFill>
                  <a:schemeClr val="tx1"/>
                </a:solidFill>
              </a:rPr>
              <a:t>cisim</a:t>
            </a:r>
            <a:r>
              <a:rPr lang="en-US" sz="1800" dirty="0">
                <a:solidFill>
                  <a:schemeClr val="tx1"/>
                </a:solidFill>
              </a:rPr>
              <a:t> </a:t>
            </a:r>
            <a:r>
              <a:rPr lang="en-US" sz="1800" dirty="0" err="1">
                <a:solidFill>
                  <a:schemeClr val="tx1"/>
                </a:solidFill>
              </a:rPr>
              <a:t>sokulması</a:t>
            </a:r>
            <a:r>
              <a:rPr lang="en-US" sz="1800" dirty="0">
                <a:solidFill>
                  <a:schemeClr val="tx1"/>
                </a:solidFill>
              </a:rPr>
              <a:t> </a:t>
            </a:r>
            <a:r>
              <a:rPr lang="en-US" sz="1800" dirty="0" err="1">
                <a:solidFill>
                  <a:schemeClr val="tx1"/>
                </a:solidFill>
              </a:rPr>
              <a:t>suretiyle</a:t>
            </a:r>
            <a:r>
              <a:rPr lang="en-US" sz="1800" dirty="0">
                <a:solidFill>
                  <a:schemeClr val="tx1"/>
                </a:solidFill>
              </a:rPr>
              <a:t> </a:t>
            </a:r>
            <a:r>
              <a:rPr lang="en-US" sz="1800" dirty="0" err="1" smtClean="0">
                <a:solidFill>
                  <a:schemeClr val="tx1"/>
                </a:solidFill>
              </a:rPr>
              <a:t>gerçekle</a:t>
            </a:r>
            <a:r>
              <a:rPr lang="tr-TR" sz="1800" dirty="0" smtClean="0">
                <a:solidFill>
                  <a:schemeClr val="tx1"/>
                </a:solidFill>
              </a:rPr>
              <a:t>ş</a:t>
            </a:r>
            <a:r>
              <a:rPr lang="en-US" sz="1800" dirty="0" err="1" smtClean="0">
                <a:solidFill>
                  <a:schemeClr val="tx1"/>
                </a:solidFill>
              </a:rPr>
              <a:t>tirilmesi</a:t>
            </a:r>
            <a:r>
              <a:rPr lang="en-US" sz="1800" dirty="0" smtClean="0">
                <a:solidFill>
                  <a:schemeClr val="tx1"/>
                </a:solidFill>
              </a:rPr>
              <a:t> </a:t>
            </a:r>
            <a:r>
              <a:rPr lang="en-US" sz="1800" dirty="0" err="1">
                <a:solidFill>
                  <a:schemeClr val="tx1"/>
                </a:solidFill>
              </a:rPr>
              <a:t>durumunda</a:t>
            </a:r>
            <a:r>
              <a:rPr lang="en-US" sz="1800" dirty="0">
                <a:solidFill>
                  <a:schemeClr val="tx1"/>
                </a:solidFill>
              </a:rPr>
              <a:t>, on </a:t>
            </a:r>
            <a:r>
              <a:rPr lang="en-US" sz="1800" dirty="0" err="1">
                <a:solidFill>
                  <a:schemeClr val="tx1"/>
                </a:solidFill>
              </a:rPr>
              <a:t>altı</a:t>
            </a:r>
            <a:r>
              <a:rPr lang="en-US" sz="1800" dirty="0">
                <a:solidFill>
                  <a:schemeClr val="tx1"/>
                </a:solidFill>
              </a:rPr>
              <a:t> </a:t>
            </a:r>
            <a:r>
              <a:rPr lang="en-US" sz="1800" dirty="0" err="1">
                <a:solidFill>
                  <a:schemeClr val="tx1"/>
                </a:solidFill>
              </a:rPr>
              <a:t>yıldan</a:t>
            </a:r>
            <a:r>
              <a:rPr lang="en-US" sz="1800" dirty="0">
                <a:solidFill>
                  <a:schemeClr val="tx1"/>
                </a:solidFill>
              </a:rPr>
              <a:t> </a:t>
            </a:r>
            <a:r>
              <a:rPr lang="en-US" sz="1800" dirty="0" smtClean="0">
                <a:solidFill>
                  <a:schemeClr val="tx1"/>
                </a:solidFill>
              </a:rPr>
              <a:t>a</a:t>
            </a:r>
            <a:r>
              <a:rPr lang="tr-TR" sz="1800" dirty="0" smtClean="0">
                <a:solidFill>
                  <a:schemeClr val="tx1"/>
                </a:solidFill>
              </a:rPr>
              <a:t>ş</a:t>
            </a:r>
            <a:r>
              <a:rPr lang="en-US" sz="1800" dirty="0" err="1" smtClean="0">
                <a:solidFill>
                  <a:schemeClr val="tx1"/>
                </a:solidFill>
              </a:rPr>
              <a:t>ağı</a:t>
            </a:r>
            <a:r>
              <a:rPr lang="en-US" sz="1800" dirty="0" smtClean="0">
                <a:solidFill>
                  <a:schemeClr val="tx1"/>
                </a:solidFill>
              </a:rPr>
              <a:t> </a:t>
            </a:r>
            <a:r>
              <a:rPr lang="en-US" sz="1800" dirty="0" err="1">
                <a:solidFill>
                  <a:schemeClr val="tx1"/>
                </a:solidFill>
              </a:rPr>
              <a:t>olmamak</a:t>
            </a:r>
            <a:r>
              <a:rPr lang="en-US" sz="1800" dirty="0">
                <a:solidFill>
                  <a:schemeClr val="tx1"/>
                </a:solidFill>
              </a:rPr>
              <a:t> </a:t>
            </a:r>
            <a:r>
              <a:rPr lang="en-US" sz="1800" dirty="0" err="1">
                <a:solidFill>
                  <a:schemeClr val="tx1"/>
                </a:solidFill>
              </a:rPr>
              <a:t>üzere</a:t>
            </a:r>
            <a:r>
              <a:rPr lang="en-US" sz="1800" dirty="0">
                <a:solidFill>
                  <a:schemeClr val="tx1"/>
                </a:solidFill>
              </a:rPr>
              <a:t> </a:t>
            </a:r>
            <a:r>
              <a:rPr lang="en-US" sz="1800" dirty="0" err="1">
                <a:solidFill>
                  <a:schemeClr val="tx1"/>
                </a:solidFill>
              </a:rPr>
              <a:t>hapis</a:t>
            </a:r>
            <a:r>
              <a:rPr lang="en-US" sz="1800" dirty="0">
                <a:solidFill>
                  <a:schemeClr val="tx1"/>
                </a:solidFill>
              </a:rPr>
              <a:t> </a:t>
            </a:r>
            <a:r>
              <a:rPr lang="en-US" sz="1800" dirty="0" err="1">
                <a:solidFill>
                  <a:schemeClr val="tx1"/>
                </a:solidFill>
              </a:rPr>
              <a:t>cezasına</a:t>
            </a:r>
            <a:r>
              <a:rPr lang="en-US" sz="1800" dirty="0">
                <a:solidFill>
                  <a:schemeClr val="tx1"/>
                </a:solidFill>
              </a:rPr>
              <a:t> </a:t>
            </a:r>
            <a:r>
              <a:rPr lang="en-US" sz="1800" dirty="0" err="1">
                <a:solidFill>
                  <a:schemeClr val="tx1"/>
                </a:solidFill>
              </a:rPr>
              <a:t>hükmolunur</a:t>
            </a:r>
            <a:r>
              <a:rPr lang="en-US" sz="1800" dirty="0">
                <a:solidFill>
                  <a:schemeClr val="tx1"/>
                </a:solidFill>
              </a:rPr>
              <a:t>. </a:t>
            </a:r>
            <a:r>
              <a:rPr lang="en-US" sz="1800" dirty="0" err="1">
                <a:solidFill>
                  <a:schemeClr val="tx1"/>
                </a:solidFill>
              </a:rPr>
              <a:t>Mağdurun</a:t>
            </a:r>
            <a:r>
              <a:rPr lang="en-US" sz="1800" dirty="0">
                <a:solidFill>
                  <a:schemeClr val="tx1"/>
                </a:solidFill>
              </a:rPr>
              <a:t> on </a:t>
            </a:r>
            <a:r>
              <a:rPr lang="en-US" sz="1800" dirty="0" err="1">
                <a:solidFill>
                  <a:schemeClr val="tx1"/>
                </a:solidFill>
              </a:rPr>
              <a:t>iki</a:t>
            </a:r>
            <a:r>
              <a:rPr lang="en-US" sz="1800" dirty="0">
                <a:solidFill>
                  <a:schemeClr val="tx1"/>
                </a:solidFill>
              </a:rPr>
              <a:t> </a:t>
            </a:r>
            <a:r>
              <a:rPr lang="en-US" sz="1800" dirty="0" err="1" smtClean="0">
                <a:solidFill>
                  <a:schemeClr val="tx1"/>
                </a:solidFill>
              </a:rPr>
              <a:t>ya</a:t>
            </a:r>
            <a:r>
              <a:rPr lang="tr-TR" sz="1800" dirty="0" smtClean="0">
                <a:solidFill>
                  <a:schemeClr val="tx1"/>
                </a:solidFill>
              </a:rPr>
              <a:t>ş</a:t>
            </a:r>
            <a:r>
              <a:rPr lang="en-US" sz="1800" dirty="0" err="1" smtClean="0">
                <a:solidFill>
                  <a:schemeClr val="tx1"/>
                </a:solidFill>
              </a:rPr>
              <a:t>ını</a:t>
            </a:r>
            <a:r>
              <a:rPr lang="en-US" sz="1800" dirty="0" smtClean="0">
                <a:solidFill>
                  <a:schemeClr val="tx1"/>
                </a:solidFill>
              </a:rPr>
              <a:t> </a:t>
            </a:r>
            <a:r>
              <a:rPr lang="en-US" sz="1800" dirty="0" err="1" smtClean="0">
                <a:solidFill>
                  <a:schemeClr val="tx1"/>
                </a:solidFill>
              </a:rPr>
              <a:t>tamamlamamı</a:t>
            </a:r>
            <a:r>
              <a:rPr lang="tr-TR" sz="1800" dirty="0" smtClean="0">
                <a:solidFill>
                  <a:schemeClr val="tx1"/>
                </a:solidFill>
              </a:rPr>
              <a:t>ş</a:t>
            </a:r>
            <a:r>
              <a:rPr lang="en-US" sz="1800" dirty="0" smtClean="0">
                <a:solidFill>
                  <a:schemeClr val="tx1"/>
                </a:solidFill>
              </a:rPr>
              <a:t> </a:t>
            </a:r>
            <a:r>
              <a:rPr lang="en-US" sz="1800" dirty="0" err="1">
                <a:solidFill>
                  <a:schemeClr val="tx1"/>
                </a:solidFill>
              </a:rPr>
              <a:t>olması</a:t>
            </a:r>
            <a:r>
              <a:rPr lang="en-US" sz="1800" dirty="0">
                <a:solidFill>
                  <a:schemeClr val="tx1"/>
                </a:solidFill>
              </a:rPr>
              <a:t> </a:t>
            </a:r>
            <a:r>
              <a:rPr lang="en-US" sz="1800" dirty="0" err="1">
                <a:solidFill>
                  <a:schemeClr val="tx1"/>
                </a:solidFill>
              </a:rPr>
              <a:t>hâlinde</a:t>
            </a:r>
            <a:r>
              <a:rPr lang="en-US" sz="1800" dirty="0">
                <a:solidFill>
                  <a:schemeClr val="tx1"/>
                </a:solidFill>
              </a:rPr>
              <a:t> </a:t>
            </a:r>
            <a:r>
              <a:rPr lang="en-US" sz="1800" dirty="0" err="1">
                <a:solidFill>
                  <a:schemeClr val="tx1"/>
                </a:solidFill>
              </a:rPr>
              <a:t>verilecek</a:t>
            </a:r>
            <a:r>
              <a:rPr lang="en-US" sz="1800" dirty="0">
                <a:solidFill>
                  <a:schemeClr val="tx1"/>
                </a:solidFill>
              </a:rPr>
              <a:t> </a:t>
            </a:r>
            <a:r>
              <a:rPr lang="en-US" sz="1800" dirty="0" err="1">
                <a:solidFill>
                  <a:schemeClr val="tx1"/>
                </a:solidFill>
              </a:rPr>
              <a:t>ceza</a:t>
            </a:r>
            <a:r>
              <a:rPr lang="en-US" sz="1800" dirty="0">
                <a:solidFill>
                  <a:schemeClr val="tx1"/>
                </a:solidFill>
              </a:rPr>
              <a:t> on </a:t>
            </a:r>
            <a:r>
              <a:rPr lang="en-US" sz="1800" dirty="0" err="1">
                <a:solidFill>
                  <a:schemeClr val="tx1"/>
                </a:solidFill>
              </a:rPr>
              <a:t>sekiz</a:t>
            </a:r>
            <a:r>
              <a:rPr lang="en-US" sz="1800" dirty="0">
                <a:solidFill>
                  <a:schemeClr val="tx1"/>
                </a:solidFill>
              </a:rPr>
              <a:t> </a:t>
            </a:r>
            <a:r>
              <a:rPr lang="en-US" sz="1800" dirty="0" err="1">
                <a:solidFill>
                  <a:schemeClr val="tx1"/>
                </a:solidFill>
              </a:rPr>
              <a:t>yıldan</a:t>
            </a:r>
            <a:r>
              <a:rPr lang="en-US" sz="1800" dirty="0">
                <a:solidFill>
                  <a:schemeClr val="tx1"/>
                </a:solidFill>
              </a:rPr>
              <a:t> </a:t>
            </a:r>
            <a:r>
              <a:rPr lang="en-US" sz="1800" dirty="0" err="1">
                <a:solidFill>
                  <a:schemeClr val="tx1"/>
                </a:solidFill>
              </a:rPr>
              <a:t>az</a:t>
            </a:r>
            <a:r>
              <a:rPr lang="en-US" sz="1800" dirty="0">
                <a:solidFill>
                  <a:schemeClr val="tx1"/>
                </a:solidFill>
              </a:rPr>
              <a:t> </a:t>
            </a:r>
            <a:r>
              <a:rPr lang="en-US" sz="1800" dirty="0" err="1">
                <a:solidFill>
                  <a:schemeClr val="tx1"/>
                </a:solidFill>
              </a:rPr>
              <a:t>olamaz</a:t>
            </a:r>
            <a:r>
              <a:rPr lang="en-US" sz="1800" dirty="0">
                <a:solidFill>
                  <a:schemeClr val="tx1"/>
                </a:solidFill>
              </a:rPr>
              <a:t>.” </a:t>
            </a:r>
          </a:p>
          <a:p>
            <a:r>
              <a:rPr lang="en-US" sz="1800" dirty="0"/>
              <a:t>  </a:t>
            </a:r>
          </a:p>
          <a:p>
            <a:pPr marL="285750" indent="-285750" algn="l">
              <a:buFont typeface="Arial"/>
              <a:buChar char="•"/>
            </a:pPr>
            <a:endParaRPr lang="en-US" sz="1800" dirty="0">
              <a:solidFill>
                <a:schemeClr val="tx1">
                  <a:lumMod val="75000"/>
                  <a:lumOff val="25000"/>
                </a:schemeClr>
              </a:solidFill>
              <a:latin typeface="Calibri"/>
              <a:cs typeface="Calibri"/>
            </a:endParaRPr>
          </a:p>
        </p:txBody>
      </p:sp>
      <p:sp>
        <p:nvSpPr>
          <p:cNvPr id="7" name="Rectangle 6"/>
          <p:cNvSpPr/>
          <p:nvPr/>
        </p:nvSpPr>
        <p:spPr>
          <a:xfrm>
            <a:off x="0" y="5924355"/>
            <a:ext cx="9144000" cy="66632"/>
          </a:xfrm>
          <a:prstGeom prst="rect">
            <a:avLst/>
          </a:prstGeom>
          <a:solidFill>
            <a:srgbClr val="E137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200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4521</TotalTime>
  <Words>5641</Words>
  <Application>Microsoft Office PowerPoint</Application>
  <PresentationFormat>On-screen Show (4:3)</PresentationFormat>
  <Paragraphs>756</Paragraphs>
  <Slides>37</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ＭＳ Ｐゴシック</vt:lpstr>
      <vt:lpstr>Arial</vt:lpstr>
      <vt:lpstr>Calibri</vt:lpstr>
      <vt:lpstr>Impact</vt:lpstr>
      <vt:lpstr>Lucida Grande</vt:lpstr>
      <vt:lpstr>Times New Roman</vt:lpstr>
      <vt:lpstr>Wingdings</vt:lpstr>
      <vt:lpstr>Office Theme</vt:lpstr>
      <vt:lpstr>PowerPoint Presentation</vt:lpstr>
      <vt:lpstr>Türkiye’de Çocuk Koruma Alanını Belirleyen Temel Mevzuat</vt:lpstr>
      <vt:lpstr>İlgili Diğer Mevzuat</vt:lpstr>
      <vt:lpstr>ÇKK Amaç ve Kapsamı – (5395 3/7/2005)</vt:lpstr>
      <vt:lpstr>ÇKK Çocuk Tanımı</vt:lpstr>
      <vt:lpstr>Sosyal Hizmet Kanunu</vt:lpstr>
      <vt:lpstr>ÇK SİSTEMİNDE İKİLİ YAPI</vt:lpstr>
      <vt:lpstr>Çocuklara Karşı İşlenen Suçlar</vt:lpstr>
      <vt:lpstr>Çocuklara Karşı İşlenen Suçlar: TCK</vt:lpstr>
      <vt:lpstr>Çocuklara Karşı İşlenen Suçlar: TCK</vt:lpstr>
      <vt:lpstr>Bazı Önemli Noktalar</vt:lpstr>
      <vt:lpstr>Bazı Önemli Noktalar</vt:lpstr>
      <vt:lpstr>SUÇ MAĞDURU ÇOCUKLARLA İLGİLİ AKILDA TUTULMASI GEREKENLER</vt:lpstr>
      <vt:lpstr>Çocuk İzlem Merkezleri (ÇİM)</vt:lpstr>
      <vt:lpstr>Çocuk İzlem Merkezleri (ÇİM)</vt:lpstr>
      <vt:lpstr>ÇİM’in İşleyişi</vt:lpstr>
      <vt:lpstr>ÇİM Ekibi</vt:lpstr>
      <vt:lpstr>ÇİM’de Çocuk ve Aile ile Görüşme</vt:lpstr>
      <vt:lpstr>Türkiye’de Evlilik Koşulları</vt:lpstr>
      <vt:lpstr>Evlilikle İlgili Bilinmesi Gerekenler</vt:lpstr>
      <vt:lpstr>Dini Nikah</vt:lpstr>
      <vt:lpstr>SORU?</vt:lpstr>
      <vt:lpstr>Yabancıların Türkiye’de Evlenmeleri</vt:lpstr>
      <vt:lpstr>ÖZET</vt:lpstr>
      <vt:lpstr>ÇOCUK KORUMA SÜREÇLERİ –AKIŞ</vt:lpstr>
      <vt:lpstr>ÇOCUK KORUMA SÜREÇLERİ - TESPİT</vt:lpstr>
      <vt:lpstr>NEREYİ ARAYACAĞIM???</vt:lpstr>
      <vt:lpstr>KİMİ ARAYACAĞIM??? (alternatif)</vt:lpstr>
      <vt:lpstr>ÇOCUK KORUMA SÜREÇLERİ - DEĞERLENDİRME</vt:lpstr>
      <vt:lpstr>Korunma İhtiyacı Olan Çocuk Hakkında Verilebilecek Kararlar</vt:lpstr>
      <vt:lpstr>Koruyucu ve Destekleyici Tedbirler (ÇKK md.5)</vt:lpstr>
      <vt:lpstr>PowerPoint Presentation</vt:lpstr>
      <vt:lpstr>PowerPoint Presentation</vt:lpstr>
      <vt:lpstr>Merkezi Koordinasyon</vt:lpstr>
      <vt:lpstr>İl/İlçe Koordinasyon</vt:lpstr>
      <vt:lpstr>İl/İlçe Koordinasyon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MacBook</dc:creator>
  <cp:lastModifiedBy>Pinar Oktem</cp:lastModifiedBy>
  <cp:revision>86</cp:revision>
  <dcterms:created xsi:type="dcterms:W3CDTF">2016-08-22T02:55:28Z</dcterms:created>
  <dcterms:modified xsi:type="dcterms:W3CDTF">2016-12-28T16:03:16Z</dcterms:modified>
</cp:coreProperties>
</file>